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 id="2147483958" r:id="rId2"/>
  </p:sldMasterIdLst>
  <p:notesMasterIdLst>
    <p:notesMasterId r:id="rId33"/>
  </p:notesMasterIdLst>
  <p:handoutMasterIdLst>
    <p:handoutMasterId r:id="rId34"/>
  </p:handoutMasterIdLst>
  <p:sldIdLst>
    <p:sldId id="256" r:id="rId3"/>
    <p:sldId id="280" r:id="rId4"/>
    <p:sldId id="264" r:id="rId5"/>
    <p:sldId id="257" r:id="rId6"/>
    <p:sldId id="259" r:id="rId7"/>
    <p:sldId id="276" r:id="rId8"/>
    <p:sldId id="260" r:id="rId9"/>
    <p:sldId id="285" r:id="rId10"/>
    <p:sldId id="261" r:id="rId11"/>
    <p:sldId id="286" r:id="rId12"/>
    <p:sldId id="262" r:id="rId13"/>
    <p:sldId id="263" r:id="rId14"/>
    <p:sldId id="283" r:id="rId15"/>
    <p:sldId id="258" r:id="rId16"/>
    <p:sldId id="265" r:id="rId17"/>
    <p:sldId id="269" r:id="rId18"/>
    <p:sldId id="270" r:id="rId19"/>
    <p:sldId id="287" r:id="rId20"/>
    <p:sldId id="271" r:id="rId21"/>
    <p:sldId id="278" r:id="rId22"/>
    <p:sldId id="272" r:id="rId23"/>
    <p:sldId id="279" r:id="rId24"/>
    <p:sldId id="281" r:id="rId25"/>
    <p:sldId id="282" r:id="rId26"/>
    <p:sldId id="266" r:id="rId27"/>
    <p:sldId id="267" r:id="rId28"/>
    <p:sldId id="277" r:id="rId29"/>
    <p:sldId id="268" r:id="rId30"/>
    <p:sldId id="273" r:id="rId31"/>
    <p:sldId id="274"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9828F0-C818-419A-8A5B-0B1A29D0053D}">
          <p14:sldIdLst>
            <p14:sldId id="256"/>
            <p14:sldId id="280"/>
            <p14:sldId id="264"/>
            <p14:sldId id="257"/>
            <p14:sldId id="259"/>
            <p14:sldId id="276"/>
            <p14:sldId id="260"/>
            <p14:sldId id="285"/>
          </p14:sldIdLst>
        </p14:section>
        <p14:section name="Untitled Section" id="{9A105B69-03D7-4BB7-B9C0-C375EF19398F}">
          <p14:sldIdLst>
            <p14:sldId id="261"/>
            <p14:sldId id="286"/>
            <p14:sldId id="262"/>
            <p14:sldId id="263"/>
            <p14:sldId id="283"/>
            <p14:sldId id="258"/>
            <p14:sldId id="265"/>
            <p14:sldId id="269"/>
            <p14:sldId id="270"/>
            <p14:sldId id="287"/>
            <p14:sldId id="271"/>
            <p14:sldId id="278"/>
            <p14:sldId id="272"/>
            <p14:sldId id="279"/>
            <p14:sldId id="281"/>
            <p14:sldId id="282"/>
            <p14:sldId id="266"/>
            <p14:sldId id="267"/>
            <p14:sldId id="277"/>
            <p14:sldId id="268"/>
            <p14:sldId id="273"/>
            <p14:sldId id="27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6DEF4"/>
    <a:srgbClr val="E6E6E6"/>
    <a:srgbClr val="310529"/>
    <a:srgbClr val="12201F"/>
    <a:srgbClr val="5E0A4E"/>
    <a:srgbClr val="F628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767" autoAdjust="0"/>
  </p:normalViewPr>
  <p:slideViewPr>
    <p:cSldViewPr snapToGrid="0">
      <p:cViewPr varScale="1">
        <p:scale>
          <a:sx n="60" d="100"/>
          <a:sy n="60" d="100"/>
        </p:scale>
        <p:origin x="1056" y="66"/>
      </p:cViewPr>
      <p:guideLst/>
    </p:cSldViewPr>
  </p:slideViewPr>
  <p:notesTextViewPr>
    <p:cViewPr>
      <p:scale>
        <a:sx n="3" d="2"/>
        <a:sy n="3" d="2"/>
      </p:scale>
      <p:origin x="0" y="0"/>
    </p:cViewPr>
  </p:notesTextViewPr>
  <p:notesViewPr>
    <p:cSldViewPr snapToGrid="0">
      <p:cViewPr>
        <p:scale>
          <a:sx n="100" d="100"/>
          <a:sy n="100" d="100"/>
        </p:scale>
        <p:origin x="1758" y="-135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1440" tIns="45720" rIns="91440" bIns="45720" rtlCol="0"/>
          <a:lstStyle>
            <a:lvl1pPr algn="r">
              <a:defRPr sz="1200"/>
            </a:lvl1pPr>
          </a:lstStyle>
          <a:p>
            <a:fld id="{97F16105-A45F-4FFC-B375-C828D0CFDD33}" type="datetimeFigureOut">
              <a:rPr lang="en-US" smtClean="0"/>
              <a:t>2/11/2019</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1440" tIns="45720" rIns="91440" bIns="45720" rtlCol="0" anchor="b"/>
          <a:lstStyle>
            <a:lvl1pPr algn="r">
              <a:defRPr sz="1200"/>
            </a:lvl1pPr>
          </a:lstStyle>
          <a:p>
            <a:fld id="{2448DE62-438A-43D3-8302-9A64FAFF1C6E}" type="slidenum">
              <a:rPr lang="en-US" smtClean="0"/>
              <a:t>‹#›</a:t>
            </a:fld>
            <a:endParaRPr lang="en-US"/>
          </a:p>
        </p:txBody>
      </p:sp>
    </p:spTree>
    <p:extLst>
      <p:ext uri="{BB962C8B-B14F-4D97-AF65-F5344CB8AC3E}">
        <p14:creationId xmlns:p14="http://schemas.microsoft.com/office/powerpoint/2010/main" val="28513517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B104C6D1-1392-4064-AC52-6D7A3728F155}" type="datetimeFigureOut">
              <a:rPr lang="en-US" smtClean="0"/>
              <a:t>2/11/2019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E550AE22-5E41-46D3-9E02-EA2FC434CD4A}" type="slidenum">
              <a:rPr lang="en-US" smtClean="0"/>
              <a:t>‹#›</a:t>
            </a:fld>
            <a:endParaRPr lang="en-US"/>
          </a:p>
        </p:txBody>
      </p:sp>
    </p:spTree>
    <p:extLst>
      <p:ext uri="{BB962C8B-B14F-4D97-AF65-F5344CB8AC3E}">
        <p14:creationId xmlns:p14="http://schemas.microsoft.com/office/powerpoint/2010/main" val="380577908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Change computer resolution</a:t>
            </a:r>
          </a:p>
          <a:p>
            <a:r>
              <a:rPr lang="en-US" dirty="0"/>
              <a:t>Cue TED </a:t>
            </a:r>
            <a:r>
              <a:rPr lang="en-US" dirty="0" err="1"/>
              <a:t>eD</a:t>
            </a:r>
            <a:r>
              <a:rPr lang="en-US" dirty="0"/>
              <a:t> video on Joshua Bell (if time)</a:t>
            </a:r>
          </a:p>
          <a:p>
            <a:r>
              <a:rPr lang="en-US" dirty="0"/>
              <a:t>“Welcome to SAT prep for the Reading</a:t>
            </a:r>
            <a:r>
              <a:rPr lang="en-US" baseline="0" dirty="0"/>
              <a:t>, Writing and Language, and Essay Test.”</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1</a:t>
            </a:fld>
            <a:endParaRPr lang="en-US"/>
          </a:p>
        </p:txBody>
      </p:sp>
      <p:sp>
        <p:nvSpPr>
          <p:cNvPr id="5" name="Footer Placeholder 4">
            <a:extLst>
              <a:ext uri="{FF2B5EF4-FFF2-40B4-BE49-F238E27FC236}">
                <a16:creationId xmlns:a16="http://schemas.microsoft.com/office/drawing/2014/main" id="{B73A321D-6496-4B2F-8283-859D65736A66}"/>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644037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correct</a:t>
            </a:r>
            <a:r>
              <a:rPr lang="en-US" baseline="0" dirty="0"/>
              <a:t> answer is “A.” Jordan is making a distinction between two types of “parties”: the informal associations to which Alexander Hamilton refers and the formal, organized political parties such as the modern-day Republican and Democratic parties. Jordan anticipates that listeners to her speech might misinterpret her use of Hamilton’s quotation as suggesting that she thinks impeachment is essentially a tool of organized political parties to achieve partisan ends, with one party attacking and another defending the president. Throughout the passage, and notably in the 7</a:t>
            </a:r>
            <a:r>
              <a:rPr lang="en-US" baseline="30000" dirty="0"/>
              <a:t>th</a:t>
            </a:r>
            <a:r>
              <a:rPr lang="en-US" baseline="0" dirty="0"/>
              <a:t> paragraph (lines 55-63), Jordan makes clear that she thinks impeachment should be reserved only for the most serious offenses – ones that should rankle people of any political affiliation.</a:t>
            </a:r>
          </a:p>
          <a:p>
            <a:endParaRPr lang="en-US" baseline="0" dirty="0"/>
          </a:p>
          <a:p>
            <a:r>
              <a:rPr lang="en-US" baseline="0" dirty="0"/>
              <a:t>“Contend” means to maintain, assert, or defend</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11</a:t>
            </a:fld>
            <a:endParaRPr lang="en-US"/>
          </a:p>
        </p:txBody>
      </p:sp>
      <p:sp>
        <p:nvSpPr>
          <p:cNvPr id="5" name="Footer Placeholder 4">
            <a:extLst>
              <a:ext uri="{FF2B5EF4-FFF2-40B4-BE49-F238E27FC236}">
                <a16:creationId xmlns:a16="http://schemas.microsoft.com/office/drawing/2014/main" id="{0E5A0661-7363-4688-A00B-4885729B57ED}"/>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86118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Choice “C” is the best answer because in lines 55-58, Jordan draws a contrast between political motivations</a:t>
            </a:r>
            <a:r>
              <a:rPr lang="en-US" baseline="0" dirty="0"/>
              <a:t> and “high crimes[s] and misdemeanors” as the basis for impeachment and argues that impeachment “must proceed within the confines” of the latter concept. These lines thus serve as the best evidence for the answer to the previous question. </a:t>
            </a:r>
          </a:p>
          <a:p>
            <a:endParaRPr lang="en-US" baseline="0" dirty="0"/>
          </a:p>
          <a:p>
            <a:r>
              <a:rPr lang="en-US" baseline="0" dirty="0"/>
              <a:t>Tell students that they will encounter two questions like these on each of the five passages.(10 total, which is almost 20% of the test questions)</a:t>
            </a:r>
          </a:p>
          <a:p>
            <a:endParaRPr lang="en-US" baseline="0" dirty="0"/>
          </a:p>
          <a:p>
            <a:r>
              <a:rPr lang="en-US" baseline="0" dirty="0"/>
              <a:t>SAT asks a lot of questions that require the student to provide evidence in all of the tests.</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12</a:t>
            </a:fld>
            <a:endParaRPr lang="en-US"/>
          </a:p>
        </p:txBody>
      </p:sp>
      <p:sp>
        <p:nvSpPr>
          <p:cNvPr id="5" name="Footer Placeholder 4">
            <a:extLst>
              <a:ext uri="{FF2B5EF4-FFF2-40B4-BE49-F238E27FC236}">
                <a16:creationId xmlns:a16="http://schemas.microsoft.com/office/drawing/2014/main" id="{C0DAC1BE-C86B-41BD-94F6-DF23B6365D79}"/>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181708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13</a:t>
            </a:fld>
            <a:endParaRPr lang="en-US"/>
          </a:p>
        </p:txBody>
      </p:sp>
      <p:sp>
        <p:nvSpPr>
          <p:cNvPr id="5" name="Footer Placeholder 4">
            <a:extLst>
              <a:ext uri="{FF2B5EF4-FFF2-40B4-BE49-F238E27FC236}">
                <a16:creationId xmlns:a16="http://schemas.microsoft.com/office/drawing/2014/main" id="{0DEA1AB9-7589-4A80-A772-3B8B0D65A0AC}"/>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317075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four</a:t>
            </a:r>
            <a:r>
              <a:rPr lang="en-US" baseline="0" dirty="0"/>
              <a:t> passages of text will include the topics of science, social studies, careers, and humanities.</a:t>
            </a:r>
          </a:p>
          <a:p>
            <a:endParaRPr lang="en-US" baseline="0" dirty="0"/>
          </a:p>
          <a:p>
            <a:r>
              <a:rPr lang="en-US" baseline="0" dirty="0"/>
              <a:t>Questions will ask about:</a:t>
            </a:r>
          </a:p>
          <a:p>
            <a:r>
              <a:rPr lang="en-US" baseline="0" dirty="0"/>
              <a:t>Development</a:t>
            </a:r>
          </a:p>
          <a:p>
            <a:r>
              <a:rPr lang="en-US" baseline="0" dirty="0"/>
              <a:t>Sentence structure</a:t>
            </a:r>
          </a:p>
          <a:p>
            <a:r>
              <a:rPr lang="en-US" baseline="0" dirty="0"/>
              <a:t>Usage</a:t>
            </a:r>
          </a:p>
          <a:p>
            <a:r>
              <a:rPr lang="en-US" baseline="0" dirty="0"/>
              <a:t>Punctuation (especially commas and semicolons)</a:t>
            </a:r>
          </a:p>
          <a:p>
            <a:r>
              <a:rPr lang="en-US" baseline="0" dirty="0"/>
              <a:t>Author’s purpose</a:t>
            </a:r>
          </a:p>
          <a:p>
            <a:r>
              <a:rPr lang="en-US" baseline="0" dirty="0"/>
              <a:t>Approach/organization</a:t>
            </a:r>
          </a:p>
          <a:p>
            <a:r>
              <a:rPr lang="en-US" baseline="0" dirty="0"/>
              <a:t>Verb tenses</a:t>
            </a:r>
          </a:p>
          <a:p>
            <a:r>
              <a:rPr lang="en-US" baseline="0" dirty="0"/>
              <a:t>Function of a sentence for best revision</a:t>
            </a:r>
          </a:p>
          <a:p>
            <a:r>
              <a:rPr lang="en-US" baseline="0" dirty="0"/>
              <a:t>Agreement (pronouns, verbs, etc.)</a:t>
            </a:r>
          </a:p>
          <a:p>
            <a:r>
              <a:rPr lang="en-US" baseline="0" dirty="0"/>
              <a:t>Transitions</a:t>
            </a:r>
          </a:p>
          <a:p>
            <a:r>
              <a:rPr lang="en-US" baseline="0" dirty="0"/>
              <a:t>Redundancy/wordiness</a:t>
            </a:r>
          </a:p>
          <a:p>
            <a:r>
              <a:rPr lang="en-US" baseline="0" dirty="0"/>
              <a:t>Parallelism</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14</a:t>
            </a:fld>
            <a:endParaRPr lang="en-US"/>
          </a:p>
        </p:txBody>
      </p:sp>
      <p:sp>
        <p:nvSpPr>
          <p:cNvPr id="5" name="Footer Placeholder 4">
            <a:extLst>
              <a:ext uri="{FF2B5EF4-FFF2-40B4-BE49-F238E27FC236}">
                <a16:creationId xmlns:a16="http://schemas.microsoft.com/office/drawing/2014/main" id="{ED52079F-398B-4F86-AB45-16ACDBC9EDA5}"/>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549806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50AE22-5E41-46D3-9E02-EA2FC434CD4A}" type="slidenum">
              <a:rPr lang="en-US" smtClean="0"/>
              <a:t>15</a:t>
            </a:fld>
            <a:endParaRPr lang="en-US"/>
          </a:p>
        </p:txBody>
      </p:sp>
      <p:sp>
        <p:nvSpPr>
          <p:cNvPr id="5" name="Footer Placeholder 4">
            <a:extLst>
              <a:ext uri="{FF2B5EF4-FFF2-40B4-BE49-F238E27FC236}">
                <a16:creationId xmlns:a16="http://schemas.microsoft.com/office/drawing/2014/main" id="{CE511E1F-A06C-4E3A-85E9-18292334CD52}"/>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273143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a:t>
            </a:r>
            <a:r>
              <a:rPr lang="en-US" baseline="0" dirty="0"/>
              <a:t> students what the answer is. Most will probably answer “A.” This is incorrect. This question is an example of why students need to read an entire passage before answering each question. See next slide.</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16</a:t>
            </a:fld>
            <a:endParaRPr lang="en-US"/>
          </a:p>
        </p:txBody>
      </p:sp>
      <p:sp>
        <p:nvSpPr>
          <p:cNvPr id="5" name="Footer Placeholder 4">
            <a:extLst>
              <a:ext uri="{FF2B5EF4-FFF2-40B4-BE49-F238E27FC236}">
                <a16:creationId xmlns:a16="http://schemas.microsoft.com/office/drawing/2014/main" id="{EFDC60B1-B2AB-4C46-A2F6-F6EAEE0752EB}"/>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539189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a:t>
            </a:r>
            <a:r>
              <a:rPr lang="en-US" baseline="0" dirty="0"/>
              <a:t> out that University of Iowa is already mentioned earlier in the passage. Choice A is incorrect because it would be redundant to say it later in the passage.</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17</a:t>
            </a:fld>
            <a:endParaRPr lang="en-US"/>
          </a:p>
        </p:txBody>
      </p:sp>
      <p:sp>
        <p:nvSpPr>
          <p:cNvPr id="5" name="Footer Placeholder 4">
            <a:extLst>
              <a:ext uri="{FF2B5EF4-FFF2-40B4-BE49-F238E27FC236}">
                <a16:creationId xmlns:a16="http://schemas.microsoft.com/office/drawing/2014/main" id="{4B78920B-AEB2-4187-BDC4-0FF9F013AD10}"/>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663294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a:t>
            </a:r>
            <a:r>
              <a:rPr lang="en-US" baseline="0" dirty="0"/>
              <a:t> out that University of Iowa is already mentioned earlier in the passage. Choice A is incorrect because it would be redundant to say it later in the passage.</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18</a:t>
            </a:fld>
            <a:endParaRPr lang="en-US"/>
          </a:p>
        </p:txBody>
      </p:sp>
      <p:sp>
        <p:nvSpPr>
          <p:cNvPr id="5" name="Footer Placeholder 4">
            <a:extLst>
              <a:ext uri="{FF2B5EF4-FFF2-40B4-BE49-F238E27FC236}">
                <a16:creationId xmlns:a16="http://schemas.microsoft.com/office/drawing/2014/main" id="{4B78920B-AEB2-4187-BDC4-0FF9F013AD10}"/>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1513956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correct</a:t>
            </a:r>
            <a:r>
              <a:rPr lang="en-US" baseline="0" dirty="0"/>
              <a:t> answer is “D.” Remove the redundancy.</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19</a:t>
            </a:fld>
            <a:endParaRPr lang="en-US"/>
          </a:p>
        </p:txBody>
      </p:sp>
      <p:sp>
        <p:nvSpPr>
          <p:cNvPr id="5" name="Footer Placeholder 4">
            <a:extLst>
              <a:ext uri="{FF2B5EF4-FFF2-40B4-BE49-F238E27FC236}">
                <a16:creationId xmlns:a16="http://schemas.microsoft.com/office/drawing/2014/main" id="{079D99FA-5D27-4483-A980-18BE96738C1A}"/>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7289157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50AE22-5E41-46D3-9E02-EA2FC434CD4A}" type="slidenum">
              <a:rPr lang="en-US" smtClean="0"/>
              <a:t>20</a:t>
            </a:fld>
            <a:endParaRPr lang="en-US"/>
          </a:p>
        </p:txBody>
      </p:sp>
      <p:sp>
        <p:nvSpPr>
          <p:cNvPr id="5" name="Footer Placeholder 4">
            <a:extLst>
              <a:ext uri="{FF2B5EF4-FFF2-40B4-BE49-F238E27FC236}">
                <a16:creationId xmlns:a16="http://schemas.microsoft.com/office/drawing/2014/main" id="{96D7E661-FBA4-43FD-A6F1-AB55D6DBB50B}"/>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675487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2</a:t>
            </a:fld>
            <a:endParaRPr lang="en-US"/>
          </a:p>
        </p:txBody>
      </p:sp>
      <p:sp>
        <p:nvSpPr>
          <p:cNvPr id="5" name="Footer Placeholder 4">
            <a:extLst>
              <a:ext uri="{FF2B5EF4-FFF2-40B4-BE49-F238E27FC236}">
                <a16:creationId xmlns:a16="http://schemas.microsoft.com/office/drawing/2014/main" id="{215DF012-13BA-4DF0-B091-4FB8D862DB04}"/>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9641651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a:t>
            </a:r>
            <a:r>
              <a:rPr lang="en-US" baseline="0" dirty="0"/>
              <a:t> these hints in mind, and you will be successful on the test.”</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21</a:t>
            </a:fld>
            <a:endParaRPr lang="en-US"/>
          </a:p>
        </p:txBody>
      </p:sp>
      <p:sp>
        <p:nvSpPr>
          <p:cNvPr id="5" name="Footer Placeholder 4">
            <a:extLst>
              <a:ext uri="{FF2B5EF4-FFF2-40B4-BE49-F238E27FC236}">
                <a16:creationId xmlns:a16="http://schemas.microsoft.com/office/drawing/2014/main" id="{64337779-4854-4B89-9FC0-02566C3932A1}"/>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512528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could even re-word the prompt for yourself to make sure you understand it</a:t>
            </a:r>
          </a:p>
        </p:txBody>
      </p:sp>
      <p:sp>
        <p:nvSpPr>
          <p:cNvPr id="4" name="Slide Number Placeholder 3"/>
          <p:cNvSpPr>
            <a:spLocks noGrp="1"/>
          </p:cNvSpPr>
          <p:nvPr>
            <p:ph type="sldNum" sz="quarter" idx="10"/>
          </p:nvPr>
        </p:nvSpPr>
        <p:spPr/>
        <p:txBody>
          <a:bodyPr/>
          <a:lstStyle/>
          <a:p>
            <a:fld id="{E550AE22-5E41-46D3-9E02-EA2FC434CD4A}" type="slidenum">
              <a:rPr lang="en-US" smtClean="0"/>
              <a:t>22</a:t>
            </a:fld>
            <a:endParaRPr lang="en-US"/>
          </a:p>
        </p:txBody>
      </p:sp>
      <p:sp>
        <p:nvSpPr>
          <p:cNvPr id="5" name="Footer Placeholder 4">
            <a:extLst>
              <a:ext uri="{FF2B5EF4-FFF2-40B4-BE49-F238E27FC236}">
                <a16:creationId xmlns:a16="http://schemas.microsoft.com/office/drawing/2014/main" id="{1AC484B6-BB2F-499D-B4CC-52BE29E28E64}"/>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1691271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TED</a:t>
            </a:r>
            <a:r>
              <a:rPr lang="en-US" baseline="0" dirty="0"/>
              <a:t> Ed video on Joshua Bell?</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23</a:t>
            </a:fld>
            <a:endParaRPr lang="en-US"/>
          </a:p>
        </p:txBody>
      </p:sp>
      <p:sp>
        <p:nvSpPr>
          <p:cNvPr id="5" name="Footer Placeholder 4">
            <a:extLst>
              <a:ext uri="{FF2B5EF4-FFF2-40B4-BE49-F238E27FC236}">
                <a16:creationId xmlns:a16="http://schemas.microsoft.com/office/drawing/2014/main" id="{CFBFEE24-428C-416D-B9A6-1B75324C0D2E}"/>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5863351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Anecdotes</a:t>
            </a:r>
          </a:p>
          <a:p>
            <a:r>
              <a:rPr lang="en-US" dirty="0" err="1"/>
              <a:t>Allutions</a:t>
            </a:r>
            <a:endParaRPr lang="en-US" dirty="0"/>
          </a:p>
          <a:p>
            <a:r>
              <a:rPr lang="en-US" dirty="0"/>
              <a:t>Metaphors</a:t>
            </a:r>
          </a:p>
          <a:p>
            <a:r>
              <a:rPr lang="en-US" dirty="0"/>
              <a:t>Rhetorical questions</a:t>
            </a:r>
          </a:p>
          <a:p>
            <a:r>
              <a:rPr lang="en-US" dirty="0"/>
              <a:t>Sensory/figurative language</a:t>
            </a:r>
          </a:p>
          <a:p>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24</a:t>
            </a:fld>
            <a:endParaRPr lang="en-US"/>
          </a:p>
        </p:txBody>
      </p:sp>
      <p:sp>
        <p:nvSpPr>
          <p:cNvPr id="5" name="Footer Placeholder 4">
            <a:extLst>
              <a:ext uri="{FF2B5EF4-FFF2-40B4-BE49-F238E27FC236}">
                <a16:creationId xmlns:a16="http://schemas.microsoft.com/office/drawing/2014/main" id="{8F7D9470-8A08-4311-8297-F4844A6A8EB3}"/>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963363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25</a:t>
            </a:fld>
            <a:endParaRPr lang="en-US"/>
          </a:p>
        </p:txBody>
      </p:sp>
      <p:sp>
        <p:nvSpPr>
          <p:cNvPr id="5" name="Footer Placeholder 4">
            <a:extLst>
              <a:ext uri="{FF2B5EF4-FFF2-40B4-BE49-F238E27FC236}">
                <a16:creationId xmlns:a16="http://schemas.microsoft.com/office/drawing/2014/main" id="{43C79F9C-3729-43F2-B72B-42EC5E0A3C31}"/>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616764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your opinion/evaluation of the author, subject, or text</a:t>
            </a:r>
          </a:p>
          <a:p>
            <a:r>
              <a:rPr lang="en-US" dirty="0"/>
              <a:t>Be</a:t>
            </a:r>
            <a:r>
              <a:rPr lang="en-US" baseline="0" dirty="0"/>
              <a:t> objective in explaining how</a:t>
            </a:r>
          </a:p>
          <a:p>
            <a:r>
              <a:rPr lang="en-US" baseline="0" dirty="0"/>
              <a:t>Summary = 1</a:t>
            </a:r>
          </a:p>
          <a:p>
            <a:r>
              <a:rPr lang="en-US" baseline="0" dirty="0"/>
              <a:t>Identification = 1</a:t>
            </a:r>
            <a:endParaRPr lang="en-US" dirty="0"/>
          </a:p>
          <a:p>
            <a:endParaRPr lang="en-US" dirty="0"/>
          </a:p>
          <a:p>
            <a:r>
              <a:rPr lang="en-US" dirty="0"/>
              <a:t>Recommendation: write about the text and its strategies through chronological order, NOT isolating and label each device</a:t>
            </a:r>
          </a:p>
          <a:p>
            <a:endParaRPr lang="en-US" dirty="0"/>
          </a:p>
          <a:p>
            <a:r>
              <a:rPr lang="en-US" dirty="0"/>
              <a:t>Strong transitions help indicate relationships to one another (</a:t>
            </a:r>
            <a:r>
              <a:rPr lang="en-US" i="1" dirty="0"/>
              <a:t>goes</a:t>
            </a:r>
            <a:r>
              <a:rPr lang="en-US" i="1" baseline="0" dirty="0"/>
              <a:t> on to say, extends this, builds toward, by first </a:t>
            </a:r>
            <a:r>
              <a:rPr lang="en-US" baseline="0" dirty="0"/>
              <a:t>____ )</a:t>
            </a:r>
            <a:endParaRPr lang="en-US" dirty="0"/>
          </a:p>
          <a:p>
            <a:r>
              <a:rPr lang="en-US" dirty="0"/>
              <a:t>Remind students that their point of</a:t>
            </a:r>
            <a:r>
              <a:rPr lang="en-US" baseline="0" dirty="0"/>
              <a:t> view on the topic is irrelevant in this essay. The essay prompt does not ask them to take a stand on the author’s point of view, but rather to analyze how the author builds a persuasive argument.</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26</a:t>
            </a:fld>
            <a:endParaRPr lang="en-US"/>
          </a:p>
        </p:txBody>
      </p:sp>
      <p:sp>
        <p:nvSpPr>
          <p:cNvPr id="5" name="Footer Placeholder 4">
            <a:extLst>
              <a:ext uri="{FF2B5EF4-FFF2-40B4-BE49-F238E27FC236}">
                <a16:creationId xmlns:a16="http://schemas.microsoft.com/office/drawing/2014/main" id="{70833A7D-8608-4558-B73D-EFA0D84A109A}"/>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9168840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50AE22-5E41-46D3-9E02-EA2FC434CD4A}" type="slidenum">
              <a:rPr lang="en-US" smtClean="0"/>
              <a:t>27</a:t>
            </a:fld>
            <a:endParaRPr lang="en-US"/>
          </a:p>
        </p:txBody>
      </p:sp>
      <p:sp>
        <p:nvSpPr>
          <p:cNvPr id="5" name="Footer Placeholder 4">
            <a:extLst>
              <a:ext uri="{FF2B5EF4-FFF2-40B4-BE49-F238E27FC236}">
                <a16:creationId xmlns:a16="http://schemas.microsoft.com/office/drawing/2014/main" id="{CC3EA365-C6E1-454D-B494-6E62248DD30E}"/>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1205530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voice</a:t>
            </a:r>
          </a:p>
          <a:p>
            <a:r>
              <a:rPr lang="en-US" dirty="0"/>
              <a:t>Your</a:t>
            </a:r>
            <a:r>
              <a:rPr lang="en-US" baseline="0" dirty="0"/>
              <a:t> audience: interested reader who knows everything about what is in the passage</a:t>
            </a:r>
          </a:p>
          <a:p>
            <a:endParaRPr lang="en-US" baseline="0" dirty="0"/>
          </a:p>
          <a:p>
            <a:r>
              <a:rPr lang="en-US" baseline="0" dirty="0"/>
              <a:t>Develop and explain (clarify ambiguous terms/abstract words)</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28</a:t>
            </a:fld>
            <a:endParaRPr lang="en-US"/>
          </a:p>
        </p:txBody>
      </p:sp>
      <p:sp>
        <p:nvSpPr>
          <p:cNvPr id="5" name="Footer Placeholder 4">
            <a:extLst>
              <a:ext uri="{FF2B5EF4-FFF2-40B4-BE49-F238E27FC236}">
                <a16:creationId xmlns:a16="http://schemas.microsoft.com/office/drawing/2014/main" id="{24392598-F4F9-47F7-A681-E1E6E4AFE77E}"/>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2326844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50AE22-5E41-46D3-9E02-EA2FC434CD4A}" type="slidenum">
              <a:rPr lang="en-US" smtClean="0"/>
              <a:t>29</a:t>
            </a:fld>
            <a:endParaRPr lang="en-US"/>
          </a:p>
        </p:txBody>
      </p:sp>
      <p:sp>
        <p:nvSpPr>
          <p:cNvPr id="5" name="Footer Placeholder 4">
            <a:extLst>
              <a:ext uri="{FF2B5EF4-FFF2-40B4-BE49-F238E27FC236}">
                <a16:creationId xmlns:a16="http://schemas.microsoft.com/office/drawing/2014/main" id="{C03C57E6-C189-4590-B988-6969594BC90C}"/>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064446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a:t>
            </a:r>
            <a:r>
              <a:rPr lang="en-US" baseline="0" dirty="0"/>
              <a:t>“Sample Essay Prompt 1” in Handout 1 and instruct students to read the passage by Paul </a:t>
            </a:r>
            <a:r>
              <a:rPr lang="en-US" baseline="0" dirty="0" err="1"/>
              <a:t>Bogard</a:t>
            </a:r>
            <a:r>
              <a:rPr lang="en-US" baseline="0" dirty="0"/>
              <a:t> silently. Then, read the prompt to students. *There may or may not be time for this activity, but it is important to point out the pre-reading “advice” explaining what to examine in the excerpt and clarify the assigned task (the prompt) at the end.</a:t>
            </a:r>
          </a:p>
          <a:p>
            <a:endParaRPr lang="en-US" baseline="0" dirty="0"/>
          </a:p>
          <a:p>
            <a:endParaRPr lang="en-US" baseline="0" dirty="0"/>
          </a:p>
          <a:p>
            <a:r>
              <a:rPr lang="en-US" b="1" baseline="0" dirty="0">
                <a:highlight>
                  <a:srgbClr val="FFFF00"/>
                </a:highlight>
              </a:rPr>
              <a:t>Provide students with Handout 2 at this time: </a:t>
            </a:r>
            <a:r>
              <a:rPr lang="en-US" baseline="0" dirty="0"/>
              <a:t>it has all of the answers to the Reading questions (along with the explanations for why each answer choice is either correct or incorrect), as well as an annotated copy of the </a:t>
            </a:r>
            <a:r>
              <a:rPr lang="en-US" baseline="0" dirty="0" err="1"/>
              <a:t>Bogard</a:t>
            </a:r>
            <a:r>
              <a:rPr lang="en-US" baseline="0" dirty="0"/>
              <a:t> essay and a sample essay with scoring rationale. If students want to attempt the questions and essay from Handout 1 on their own, these keys will help them check their work.</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30</a:t>
            </a:fld>
            <a:endParaRPr lang="en-US"/>
          </a:p>
        </p:txBody>
      </p:sp>
      <p:sp>
        <p:nvSpPr>
          <p:cNvPr id="5" name="Footer Placeholder 4">
            <a:extLst>
              <a:ext uri="{FF2B5EF4-FFF2-40B4-BE49-F238E27FC236}">
                <a16:creationId xmlns:a16="http://schemas.microsoft.com/office/drawing/2014/main" id="{DD94E181-3713-4A9B-922A-1B8D7AEA5374}"/>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160287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550AE22-5E41-46D3-9E02-EA2FC434CD4A}" type="slidenum">
              <a:rPr lang="en-US" smtClean="0"/>
              <a:t>3</a:t>
            </a:fld>
            <a:endParaRPr lang="en-US"/>
          </a:p>
        </p:txBody>
      </p:sp>
      <p:sp>
        <p:nvSpPr>
          <p:cNvPr id="5" name="Footer Placeholder 4">
            <a:extLst>
              <a:ext uri="{FF2B5EF4-FFF2-40B4-BE49-F238E27FC236}">
                <a16:creationId xmlns:a16="http://schemas.microsoft.com/office/drawing/2014/main" id="{DE2A9FF5-0B27-470C-AD96-D7BF0BA16D0F}"/>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681014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five passages of text will include one U.S. or world</a:t>
            </a:r>
            <a:r>
              <a:rPr lang="en-US" baseline="0" dirty="0"/>
              <a:t> literature text, two social studies texts, and two science texts. </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4</a:t>
            </a:fld>
            <a:endParaRPr lang="en-US"/>
          </a:p>
        </p:txBody>
      </p:sp>
      <p:sp>
        <p:nvSpPr>
          <p:cNvPr id="5" name="Footer Placeholder 4">
            <a:extLst>
              <a:ext uri="{FF2B5EF4-FFF2-40B4-BE49-F238E27FC236}">
                <a16:creationId xmlns:a16="http://schemas.microsoft.com/office/drawing/2014/main" id="{B91BBECA-3178-43C5-9E78-73BBCBDDCD50}"/>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020655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 students to spend no</a:t>
            </a:r>
            <a:r>
              <a:rPr lang="en-US" baseline="0" dirty="0"/>
              <a:t> longer than 13 minutes on each of the five passages. Students should spend about 30 seconds skimming the 10 questions for the passage and underlining any quotes questions in the actual passage. This will save time when they go to answer the questions. Students should then spend 6 minutes reading the passage and 6.5 minutes answering the questions. If they keep this pace, they will be sure to read all five passages and answer all the questions in the time allotted. </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5</a:t>
            </a:fld>
            <a:endParaRPr lang="en-US"/>
          </a:p>
        </p:txBody>
      </p:sp>
      <p:sp>
        <p:nvSpPr>
          <p:cNvPr id="5" name="Footer Placeholder 4">
            <a:extLst>
              <a:ext uri="{FF2B5EF4-FFF2-40B4-BE49-F238E27FC236}">
                <a16:creationId xmlns:a16="http://schemas.microsoft.com/office/drawing/2014/main" id="{1CF4EDDC-9371-4E0B-B628-B5249BD546B8}"/>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439225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50AE22-5E41-46D3-9E02-EA2FC434CD4A}" type="slidenum">
              <a:rPr lang="en-US" smtClean="0"/>
              <a:t>6</a:t>
            </a:fld>
            <a:endParaRPr lang="en-US"/>
          </a:p>
        </p:txBody>
      </p:sp>
      <p:sp>
        <p:nvSpPr>
          <p:cNvPr id="5" name="Footer Placeholder 4">
            <a:extLst>
              <a:ext uri="{FF2B5EF4-FFF2-40B4-BE49-F238E27FC236}">
                <a16:creationId xmlns:a16="http://schemas.microsoft.com/office/drawing/2014/main" id="{FB6FCB8D-FF42-45F9-847C-A327F8AF5AC0}"/>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795301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*Questions are not ordered easiest to most difficult like in the ACT.</a:t>
            </a:r>
          </a:p>
          <a:p>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7</a:t>
            </a:fld>
            <a:endParaRPr lang="en-US"/>
          </a:p>
        </p:txBody>
      </p:sp>
      <p:sp>
        <p:nvSpPr>
          <p:cNvPr id="5" name="Footer Placeholder 4">
            <a:extLst>
              <a:ext uri="{FF2B5EF4-FFF2-40B4-BE49-F238E27FC236}">
                <a16:creationId xmlns:a16="http://schemas.microsoft.com/office/drawing/2014/main" id="{6D540370-C97D-4DCC-B082-B3B1750037BA}"/>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955317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E550AE22-5E41-46D3-9E02-EA2FC434CD4A}" type="slidenum">
              <a:rPr lang="en-US" smtClean="0"/>
              <a:t>8</a:t>
            </a:fld>
            <a:endParaRPr lang="en-US"/>
          </a:p>
        </p:txBody>
      </p:sp>
    </p:spTree>
    <p:extLst>
      <p:ext uri="{BB962C8B-B14F-4D97-AF65-F5344CB8AC3E}">
        <p14:creationId xmlns:p14="http://schemas.microsoft.com/office/powerpoint/2010/main" val="2065724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beginning</a:t>
            </a:r>
            <a:r>
              <a:rPr lang="en-US" baseline="0" dirty="0"/>
              <a:t> of each reading passage, you will encounter a brief summary of the passage. The important points for you to consider are highlighted in red.”</a:t>
            </a:r>
          </a:p>
          <a:p>
            <a:r>
              <a:rPr lang="en-US" baseline="0" dirty="0"/>
              <a:t>Instruct students to skim the two questions prior to reading the passage and underline the quotes in the passage. Then, give the students 6 minutes to read the passage silently.  Students should answer the two questions after you call the six minute time. Our goal here is to show students what six minutes feels like to get through one passage.</a:t>
            </a:r>
            <a:endParaRPr lang="en-US" dirty="0"/>
          </a:p>
        </p:txBody>
      </p:sp>
      <p:sp>
        <p:nvSpPr>
          <p:cNvPr id="4" name="Slide Number Placeholder 3"/>
          <p:cNvSpPr>
            <a:spLocks noGrp="1"/>
          </p:cNvSpPr>
          <p:nvPr>
            <p:ph type="sldNum" sz="quarter" idx="10"/>
          </p:nvPr>
        </p:nvSpPr>
        <p:spPr/>
        <p:txBody>
          <a:bodyPr/>
          <a:lstStyle/>
          <a:p>
            <a:fld id="{E550AE22-5E41-46D3-9E02-EA2FC434CD4A}" type="slidenum">
              <a:rPr lang="en-US" smtClean="0"/>
              <a:t>9</a:t>
            </a:fld>
            <a:endParaRPr lang="en-US"/>
          </a:p>
        </p:txBody>
      </p:sp>
      <p:sp>
        <p:nvSpPr>
          <p:cNvPr id="5" name="Footer Placeholder 4">
            <a:extLst>
              <a:ext uri="{FF2B5EF4-FFF2-40B4-BE49-F238E27FC236}">
                <a16:creationId xmlns:a16="http://schemas.microsoft.com/office/drawing/2014/main" id="{DF9FD931-1EC5-4A41-AB84-53A4FE57C7B0}"/>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679992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FE6889-FFCA-4D1E-A9DC-02229842857B}"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4151181420"/>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FE6889-FFCA-4D1E-A9DC-02229842857B}"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1225105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FE6889-FFCA-4D1E-A9DC-02229842857B}"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724373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1FE6889-FFCA-4D1E-A9DC-02229842857B}"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7E326-B6E2-4926-ACDD-79F6CCE553A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662504"/>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FE6889-FFCA-4D1E-A9DC-02229842857B}"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176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FE6889-FFCA-4D1E-A9DC-02229842857B}"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7E326-B6E2-4926-ACDD-79F6CCE553A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427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FE6889-FFCA-4D1E-A9DC-02229842857B}"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2253151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FE6889-FFCA-4D1E-A9DC-02229842857B}" type="datetimeFigureOut">
              <a:rPr lang="en-US" smtClean="0"/>
              <a:t>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884452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FE6889-FFCA-4D1E-A9DC-02229842857B}" type="datetimeFigureOut">
              <a:rPr lang="en-US" smtClean="0"/>
              <a:t>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364090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E6889-FFCA-4D1E-A9DC-02229842857B}" type="datetimeFigureOut">
              <a:rPr lang="en-US" smtClean="0"/>
              <a:t>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4019103563"/>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1FE6889-FFCA-4D1E-A9DC-02229842857B}"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310106518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FE6889-FFCA-4D1E-A9DC-02229842857B}"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2769078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FE6889-FFCA-4D1E-A9DC-02229842857B}"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27E326-B6E2-4926-ACDD-79F6CCE553A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41747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FE6889-FFCA-4D1E-A9DC-02229842857B}"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31576888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FE6889-FFCA-4D1E-A9DC-02229842857B}"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7E326-B6E2-4926-ACDD-79F6CCE553A0}"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6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FE6889-FFCA-4D1E-A9DC-02229842857B}"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328407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FE6889-FFCA-4D1E-A9DC-02229842857B}"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29942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FE6889-FFCA-4D1E-A9DC-02229842857B}" type="datetimeFigureOut">
              <a:rPr lang="en-US" smtClean="0"/>
              <a:t>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27E326-B6E2-4926-ACDD-79F6CCE553A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4854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1FE6889-FFCA-4D1E-A9DC-02229842857B}" type="datetimeFigureOut">
              <a:rPr lang="en-US" smtClean="0"/>
              <a:t>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27E326-B6E2-4926-ACDD-79F6CCE553A0}"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38891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E6889-FFCA-4D1E-A9DC-02229842857B}" type="datetimeFigureOut">
              <a:rPr lang="en-US" smtClean="0"/>
              <a:t>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1822469992"/>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FE6889-FFCA-4D1E-A9DC-02229842857B}"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774171679"/>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FE6889-FFCA-4D1E-A9DC-02229842857B}"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27E326-B6E2-4926-ACDD-79F6CCE553A0}" type="slidenum">
              <a:rPr lang="en-US" smtClean="0"/>
              <a:t>‹#›</a:t>
            </a:fld>
            <a:endParaRPr lang="en-US"/>
          </a:p>
        </p:txBody>
      </p:sp>
    </p:spTree>
    <p:extLst>
      <p:ext uri="{BB962C8B-B14F-4D97-AF65-F5344CB8AC3E}">
        <p14:creationId xmlns:p14="http://schemas.microsoft.com/office/powerpoint/2010/main" val="172279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A1FE6889-FFCA-4D1E-A9DC-02229842857B}" type="datetimeFigureOut">
              <a:rPr lang="en-US" smtClean="0"/>
              <a:t>2/11/2019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427E326-B6E2-4926-ACDD-79F6CCE553A0}" type="slidenum">
              <a:rPr lang="en-US" smtClean="0"/>
              <a:t>‹#›</a:t>
            </a:fld>
            <a:endParaRPr lang="en-US"/>
          </a:p>
        </p:txBody>
      </p:sp>
    </p:spTree>
    <p:extLst>
      <p:ext uri="{BB962C8B-B14F-4D97-AF65-F5344CB8AC3E}">
        <p14:creationId xmlns:p14="http://schemas.microsoft.com/office/powerpoint/2010/main" val="1491879236"/>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1FE6889-FFCA-4D1E-A9DC-02229842857B}" type="datetimeFigureOut">
              <a:rPr lang="en-US" smtClean="0"/>
              <a:t>2/11/2019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427E326-B6E2-4926-ACDD-79F6CCE553A0}"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2671665"/>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9.xml"/><Relationship Id="rId1" Type="http://schemas.openxmlformats.org/officeDocument/2006/relationships/slideLayout" Target="../slideLayouts/slideLayout17.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080454"/>
            <a:ext cx="6256421" cy="1350744"/>
          </a:xfrm>
        </p:spPr>
        <p:txBody>
          <a:bodyPr anchor="b">
            <a:normAutofit fontScale="90000"/>
          </a:bodyPr>
          <a:lstStyle/>
          <a:p>
            <a:pPr>
              <a:lnSpc>
                <a:spcPct val="100000"/>
              </a:lnSpc>
            </a:pPr>
            <a:r>
              <a:rPr lang="en-US" sz="9600" dirty="0"/>
              <a:t>SAT PreP</a:t>
            </a:r>
          </a:p>
        </p:txBody>
      </p:sp>
      <p:sp>
        <p:nvSpPr>
          <p:cNvPr id="3" name="Subtitle 2"/>
          <p:cNvSpPr>
            <a:spLocks noGrp="1"/>
          </p:cNvSpPr>
          <p:nvPr>
            <p:ph type="subTitle" idx="1"/>
          </p:nvPr>
        </p:nvSpPr>
        <p:spPr>
          <a:xfrm>
            <a:off x="6529137" y="5024306"/>
            <a:ext cx="5662863" cy="1463040"/>
          </a:xfrm>
          <a:solidFill>
            <a:srgbClr val="A6DEF4"/>
          </a:solidFill>
        </p:spPr>
        <p:txBody>
          <a:bodyPr anchor="t">
            <a:normAutofit/>
          </a:bodyPr>
          <a:lstStyle/>
          <a:p>
            <a:r>
              <a:rPr lang="en-US" sz="4000" b="1" dirty="0"/>
              <a:t>Reading, Writing and Language, &amp; Essay Tests</a:t>
            </a:r>
          </a:p>
        </p:txBody>
      </p:sp>
    </p:spTree>
    <p:extLst>
      <p:ext uri="{BB962C8B-B14F-4D97-AF65-F5344CB8AC3E}">
        <p14:creationId xmlns:p14="http://schemas.microsoft.com/office/powerpoint/2010/main" val="727226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95A4-A959-4F3E-92F0-8DD801C54E7D}"/>
              </a:ext>
            </a:extLst>
          </p:cNvPr>
          <p:cNvSpPr>
            <a:spLocks noGrp="1"/>
          </p:cNvSpPr>
          <p:nvPr>
            <p:ph type="title"/>
          </p:nvPr>
        </p:nvSpPr>
        <p:spPr>
          <a:xfrm>
            <a:off x="433137" y="461210"/>
            <a:ext cx="11325726" cy="5935579"/>
          </a:xfrm>
          <a:solidFill>
            <a:schemeClr val="accent6">
              <a:lumMod val="20000"/>
              <a:lumOff val="80000"/>
            </a:schemeClr>
          </a:solidFill>
          <a:ln w="57150">
            <a:solidFill>
              <a:schemeClr val="accent2">
                <a:lumMod val="50000"/>
              </a:schemeClr>
            </a:solidFill>
          </a:ln>
        </p:spPr>
        <p:txBody>
          <a:bodyPr>
            <a:normAutofit/>
          </a:bodyPr>
          <a:lstStyle/>
          <a:p>
            <a:pPr algn="ctr"/>
            <a:r>
              <a:rPr lang="en-US" b="1" dirty="0"/>
              <a:t>Skim questions 4 &amp; 5 on the second page of your handout, then read Barbara Jordan’s speech</a:t>
            </a:r>
            <a:br>
              <a:rPr lang="en-US" b="1" dirty="0"/>
            </a:br>
            <a:br>
              <a:rPr lang="en-US" b="1" dirty="0"/>
            </a:br>
            <a:br>
              <a:rPr lang="en-US" b="1" dirty="0"/>
            </a:br>
            <a:r>
              <a:rPr lang="en-US" b="1" dirty="0"/>
              <a:t>which answers would you choose for questions 4 &amp; 5?</a:t>
            </a:r>
          </a:p>
        </p:txBody>
      </p:sp>
    </p:spTree>
    <p:extLst>
      <p:ext uri="{BB962C8B-B14F-4D97-AF65-F5344CB8AC3E}">
        <p14:creationId xmlns:p14="http://schemas.microsoft.com/office/powerpoint/2010/main" val="2395145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64694" y="1058781"/>
            <a:ext cx="11662610" cy="5386090"/>
          </a:xfrm>
          <a:prstGeom prst="rect">
            <a:avLst/>
          </a:prstGeom>
          <a:noFill/>
        </p:spPr>
        <p:txBody>
          <a:bodyPr wrap="square" rtlCol="0">
            <a:spAutoFit/>
          </a:bodyPr>
          <a:lstStyle/>
          <a:p>
            <a:pPr>
              <a:spcAft>
                <a:spcPts val="600"/>
              </a:spcAft>
            </a:pPr>
            <a:r>
              <a:rPr lang="en-US" sz="2000" i="1" dirty="0"/>
              <a:t>. . . The North Carolina ratification convention: “No one need be afraid that officers who commit oppression will pass with immunity.” </a:t>
            </a:r>
            <a:r>
              <a:rPr lang="en-US" sz="2000" b="1" i="1" dirty="0">
                <a:solidFill>
                  <a:srgbClr val="00B050"/>
                </a:solidFill>
              </a:rPr>
              <a:t>“Prosecutions of impeachments will seldom fail to agitate the passions of the whole community,” said Hamilton in the </a:t>
            </a:r>
            <a:r>
              <a:rPr lang="en-US" sz="2000" b="1" dirty="0">
                <a:solidFill>
                  <a:srgbClr val="00B050"/>
                </a:solidFill>
              </a:rPr>
              <a:t>Federalist Papers</a:t>
            </a:r>
            <a:r>
              <a:rPr lang="en-US" sz="2000" b="1" i="1" dirty="0">
                <a:solidFill>
                  <a:srgbClr val="00B050"/>
                </a:solidFill>
              </a:rPr>
              <a:t>, number 65. “We divide into parties more or less friendly or inimical to the accused.” * I do not mean political parties in that sense.</a:t>
            </a:r>
          </a:p>
          <a:p>
            <a:pPr>
              <a:spcBef>
                <a:spcPts val="600"/>
              </a:spcBef>
              <a:spcAft>
                <a:spcPts val="600"/>
              </a:spcAft>
            </a:pPr>
            <a:endParaRPr lang="en-US" sz="1200" b="1" dirty="0">
              <a:solidFill>
                <a:srgbClr val="00B050"/>
              </a:solidFill>
            </a:endParaRPr>
          </a:p>
          <a:p>
            <a:pPr>
              <a:spcBef>
                <a:spcPts val="600"/>
              </a:spcBef>
              <a:spcAft>
                <a:spcPts val="600"/>
              </a:spcAft>
            </a:pPr>
            <a:r>
              <a:rPr lang="en-US" sz="2400" b="1" dirty="0"/>
              <a:t>In lines 49-54 (“Prosecutions . . . sense”), what is the most likely reason Jordan draws a distinction between two types of “parties”? </a:t>
            </a:r>
            <a:endParaRPr lang="en-US" sz="2000" b="1" dirty="0"/>
          </a:p>
          <a:p>
            <a:pPr marL="914400" indent="-457200">
              <a:spcBef>
                <a:spcPts val="600"/>
              </a:spcBef>
              <a:spcAft>
                <a:spcPts val="600"/>
              </a:spcAft>
              <a:buFont typeface="+mj-lt"/>
              <a:buAutoNum type="alphaUcPeriod"/>
            </a:pPr>
            <a:r>
              <a:rPr lang="en-US" sz="2400" b="1" u="sng" dirty="0"/>
              <a:t>To counter the suggestion that impeachment is or should be about partisan politics</a:t>
            </a:r>
            <a:r>
              <a:rPr lang="en-US" sz="2400" b="1" dirty="0"/>
              <a:t> </a:t>
            </a:r>
          </a:p>
          <a:p>
            <a:pPr marL="914400" indent="-457200">
              <a:spcBef>
                <a:spcPts val="600"/>
              </a:spcBef>
              <a:spcAft>
                <a:spcPts val="600"/>
              </a:spcAft>
              <a:buFont typeface="+mj-lt"/>
              <a:buAutoNum type="alphaUcPeriod"/>
            </a:pPr>
            <a:r>
              <a:rPr lang="en-US" sz="2400" b="1" dirty="0"/>
              <a:t>To disagree with Hamilton’s claim that impeachment proceedings excite passions </a:t>
            </a:r>
          </a:p>
          <a:p>
            <a:pPr marL="914400" indent="-457200">
              <a:spcBef>
                <a:spcPts val="600"/>
              </a:spcBef>
              <a:spcAft>
                <a:spcPts val="600"/>
              </a:spcAft>
              <a:buFont typeface="+mj-lt"/>
              <a:buAutoNum type="alphaUcPeriod"/>
            </a:pPr>
            <a:r>
              <a:rPr lang="en-US" sz="2400" b="1" dirty="0"/>
              <a:t>To contend that Hamilton was too timid in his support for the concept of impeachment </a:t>
            </a:r>
          </a:p>
          <a:p>
            <a:pPr marL="914400" indent="-457200">
              <a:spcBef>
                <a:spcPts val="600"/>
              </a:spcBef>
              <a:spcAft>
                <a:spcPts val="600"/>
              </a:spcAft>
              <a:buFont typeface="+mj-lt"/>
              <a:buAutoNum type="alphaUcPeriod"/>
            </a:pPr>
            <a:r>
              <a:rPr lang="en-US" sz="2400" b="1" dirty="0"/>
              <a:t>To argue that impeachment cases are decided more on the basis of politics than on justice  </a:t>
            </a:r>
          </a:p>
        </p:txBody>
      </p:sp>
      <p:sp>
        <p:nvSpPr>
          <p:cNvPr id="6" name="Title 1"/>
          <p:cNvSpPr>
            <a:spLocks noGrp="1"/>
          </p:cNvSpPr>
          <p:nvPr>
            <p:ph type="title"/>
          </p:nvPr>
        </p:nvSpPr>
        <p:spPr>
          <a:xfrm>
            <a:off x="2972801" y="246715"/>
            <a:ext cx="6246395" cy="557417"/>
          </a:xfrm>
          <a:ln w="19050">
            <a:solidFill>
              <a:schemeClr val="tx1"/>
            </a:solidFill>
          </a:ln>
        </p:spPr>
        <p:txBody>
          <a:bodyPr>
            <a:normAutofit fontScale="90000"/>
          </a:bodyPr>
          <a:lstStyle/>
          <a:p>
            <a:pPr algn="ctr">
              <a:lnSpc>
                <a:spcPct val="100000"/>
              </a:lnSpc>
            </a:pPr>
            <a:r>
              <a:rPr lang="en-US" sz="3600" b="1" dirty="0">
                <a:solidFill>
                  <a:schemeClr val="accent6">
                    <a:lumMod val="50000"/>
                  </a:schemeClr>
                </a:solidFill>
              </a:rPr>
              <a:t>SAT Reading Test Sample Questions</a:t>
            </a:r>
          </a:p>
        </p:txBody>
      </p:sp>
    </p:spTree>
    <p:extLst>
      <p:ext uri="{BB962C8B-B14F-4D97-AF65-F5344CB8AC3E}">
        <p14:creationId xmlns:p14="http://schemas.microsoft.com/office/powerpoint/2010/main" val="2381060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608045" y="401052"/>
            <a:ext cx="6975909" cy="641685"/>
          </a:xfrm>
          <a:ln w="28575">
            <a:solidFill>
              <a:schemeClr val="tx1"/>
            </a:solidFill>
          </a:ln>
        </p:spPr>
        <p:txBody>
          <a:bodyPr>
            <a:normAutofit/>
          </a:bodyPr>
          <a:lstStyle/>
          <a:p>
            <a:pPr algn="ctr">
              <a:lnSpc>
                <a:spcPct val="100000"/>
              </a:lnSpc>
            </a:pPr>
            <a:r>
              <a:rPr lang="en-US" sz="3600" b="1" dirty="0">
                <a:solidFill>
                  <a:schemeClr val="accent6">
                    <a:lumMod val="50000"/>
                  </a:schemeClr>
                </a:solidFill>
              </a:rPr>
              <a:t>SAT Reading Test Sample Questions</a:t>
            </a:r>
          </a:p>
        </p:txBody>
      </p:sp>
      <p:sp>
        <p:nvSpPr>
          <p:cNvPr id="3" name="TextBox 2"/>
          <p:cNvSpPr txBox="1"/>
          <p:nvPr/>
        </p:nvSpPr>
        <p:spPr>
          <a:xfrm>
            <a:off x="754544" y="1699862"/>
            <a:ext cx="11228342" cy="3939540"/>
          </a:xfrm>
          <a:prstGeom prst="rect">
            <a:avLst/>
          </a:prstGeom>
          <a:noFill/>
        </p:spPr>
        <p:txBody>
          <a:bodyPr wrap="square" rtlCol="0">
            <a:spAutoFit/>
          </a:bodyPr>
          <a:lstStyle/>
          <a:p>
            <a:pPr>
              <a:spcBef>
                <a:spcPts val="600"/>
              </a:spcBef>
            </a:pPr>
            <a:r>
              <a:rPr lang="en-US" sz="3200" dirty="0"/>
              <a:t>Which choice provides the </a:t>
            </a:r>
            <a:r>
              <a:rPr lang="en-US" sz="3200" b="1" dirty="0">
                <a:solidFill>
                  <a:schemeClr val="accent1">
                    <a:lumMod val="50000"/>
                  </a:schemeClr>
                </a:solidFill>
              </a:rPr>
              <a:t>best evidence </a:t>
            </a:r>
            <a:r>
              <a:rPr lang="en-US" sz="3200" dirty="0"/>
              <a:t>for the answer to the previous question? </a:t>
            </a:r>
            <a:br>
              <a:rPr lang="en-US" sz="2400" dirty="0"/>
            </a:br>
            <a:endParaRPr lang="en-US" sz="2400" dirty="0"/>
          </a:p>
          <a:p>
            <a:pPr marL="914400" indent="-514350">
              <a:spcAft>
                <a:spcPts val="600"/>
              </a:spcAft>
              <a:buFont typeface="+mj-lt"/>
              <a:buAutoNum type="alphaUcPeriod"/>
            </a:pPr>
            <a:r>
              <a:rPr lang="en-US" sz="3200" dirty="0"/>
              <a:t>Lines 13-17 (“It . . . office”)</a:t>
            </a:r>
          </a:p>
          <a:p>
            <a:pPr marL="914400" indent="-514350">
              <a:spcBef>
                <a:spcPts val="600"/>
              </a:spcBef>
              <a:spcAft>
                <a:spcPts val="600"/>
              </a:spcAft>
              <a:buFont typeface="+mj-lt"/>
              <a:buAutoNum type="alphaUcPeriod"/>
            </a:pPr>
            <a:r>
              <a:rPr lang="en-US" sz="3200" dirty="0"/>
              <a:t>Lines 20-24 (“The division . . . astute”) </a:t>
            </a:r>
          </a:p>
          <a:p>
            <a:pPr marL="914400" indent="-514350">
              <a:spcBef>
                <a:spcPts val="600"/>
              </a:spcBef>
              <a:spcAft>
                <a:spcPts val="600"/>
              </a:spcAft>
              <a:buFont typeface="+mj-lt"/>
              <a:buAutoNum type="alphaUcPeriod"/>
            </a:pPr>
            <a:r>
              <a:rPr lang="en-US" sz="3200" u="sng" dirty="0"/>
              <a:t>Lines 55-58 (“The drawing . . . misdemeanors’”) </a:t>
            </a:r>
            <a:endParaRPr lang="en-US" sz="3200" dirty="0"/>
          </a:p>
          <a:p>
            <a:pPr marL="914400" indent="-514350">
              <a:spcBef>
                <a:spcPts val="600"/>
              </a:spcBef>
              <a:spcAft>
                <a:spcPts val="600"/>
              </a:spcAft>
              <a:buFont typeface="+mj-lt"/>
              <a:buAutoNum type="alphaUcPeriod"/>
            </a:pPr>
            <a:r>
              <a:rPr lang="en-US" sz="3200" dirty="0"/>
              <a:t>Lines 65-68 (“Congress . . . transportation”) </a:t>
            </a:r>
          </a:p>
        </p:txBody>
      </p:sp>
    </p:spTree>
    <p:extLst>
      <p:ext uri="{BB962C8B-B14F-4D97-AF65-F5344CB8AC3E}">
        <p14:creationId xmlns:p14="http://schemas.microsoft.com/office/powerpoint/2010/main" val="2515940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99205"/>
          </a:xfrm>
        </p:spPr>
        <p:txBody>
          <a:bodyPr/>
          <a:lstStyle/>
          <a:p>
            <a:pPr algn="ctr"/>
            <a:r>
              <a:rPr lang="en-US" b="1" dirty="0"/>
              <a:t>SAT Writing and Language Test</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6713" y="2222633"/>
            <a:ext cx="3793708" cy="3851480"/>
          </a:xfrm>
          <a:prstGeom prst="rect">
            <a:avLst/>
          </a:prstGeom>
          <a:ln>
            <a:noFill/>
          </a:ln>
          <a:effectLst>
            <a:outerShdw blurRad="292100" dist="139700" dir="2700000" algn="tl" rotWithShape="0">
              <a:srgbClr val="333333">
                <a:alpha val="65000"/>
              </a:srgbClr>
            </a:outerShdw>
          </a:effectLst>
        </p:spPr>
      </p:pic>
      <p:sp>
        <p:nvSpPr>
          <p:cNvPr id="3" name="Rectangle: Rounded Corners 2">
            <a:extLst>
              <a:ext uri="{FF2B5EF4-FFF2-40B4-BE49-F238E27FC236}">
                <a16:creationId xmlns:a16="http://schemas.microsoft.com/office/drawing/2014/main" id="{77A6AEED-F915-49C0-A743-A1CD8463FC6A}"/>
              </a:ext>
            </a:extLst>
          </p:cNvPr>
          <p:cNvSpPr/>
          <p:nvPr/>
        </p:nvSpPr>
        <p:spPr>
          <a:xfrm>
            <a:off x="461335" y="368808"/>
            <a:ext cx="10844463" cy="6120384"/>
          </a:xfrm>
          <a:prstGeom prst="roundRect">
            <a:avLst/>
          </a:prstGeom>
          <a:solidFill>
            <a:srgbClr val="A6DEF4">
              <a:alpha val="24000"/>
            </a:srgbClr>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5057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83982" y="320842"/>
            <a:ext cx="7024036" cy="1299411"/>
          </a:xfrm>
          <a:ln w="28575">
            <a:solidFill>
              <a:schemeClr val="tx1"/>
            </a:solidFill>
          </a:ln>
        </p:spPr>
        <p:txBody>
          <a:bodyPr>
            <a:noAutofit/>
          </a:bodyPr>
          <a:lstStyle/>
          <a:p>
            <a:pPr algn="ctr">
              <a:lnSpc>
                <a:spcPct val="100000"/>
              </a:lnSpc>
            </a:pPr>
            <a:r>
              <a:rPr lang="en-US" sz="4000" b="1" dirty="0">
                <a:solidFill>
                  <a:schemeClr val="accent6">
                    <a:lumMod val="50000"/>
                  </a:schemeClr>
                </a:solidFill>
              </a:rPr>
              <a:t>SAT Writing and Language Test</a:t>
            </a:r>
            <a:br>
              <a:rPr lang="en-US" sz="4000" b="1" dirty="0">
                <a:solidFill>
                  <a:schemeClr val="accent6">
                    <a:lumMod val="50000"/>
                  </a:schemeClr>
                </a:solidFill>
              </a:rPr>
            </a:br>
            <a:r>
              <a:rPr lang="en-US" sz="3200" b="1" dirty="0"/>
              <a:t>35 minutes, 44 questions</a:t>
            </a:r>
            <a:endParaRPr lang="en-US" sz="4000" b="1" dirty="0"/>
          </a:p>
        </p:txBody>
      </p:sp>
      <p:sp>
        <p:nvSpPr>
          <p:cNvPr id="3" name="TextBox 2"/>
          <p:cNvSpPr txBox="1"/>
          <p:nvPr/>
        </p:nvSpPr>
        <p:spPr>
          <a:xfrm>
            <a:off x="327658" y="2034029"/>
            <a:ext cx="11506199" cy="2062103"/>
          </a:xfrm>
          <a:prstGeom prst="rect">
            <a:avLst/>
          </a:prstGeom>
          <a:noFill/>
        </p:spPr>
        <p:txBody>
          <a:bodyPr wrap="square" rtlCol="0">
            <a:spAutoFit/>
          </a:bodyPr>
          <a:lstStyle/>
          <a:p>
            <a:r>
              <a:rPr lang="en-US" sz="3200" b="1" dirty="0"/>
              <a:t>Assesses your skills in:</a:t>
            </a:r>
          </a:p>
          <a:p>
            <a:pPr marL="685800" lvl="1" indent="-228600">
              <a:buFont typeface="Arial" panose="020B0604020202020204" pitchFamily="34" charset="0"/>
              <a:buChar char="•"/>
            </a:pPr>
            <a:r>
              <a:rPr lang="en-US" sz="3200" b="1" dirty="0">
                <a:solidFill>
                  <a:schemeClr val="accent1">
                    <a:lumMod val="75000"/>
                  </a:schemeClr>
                </a:solidFill>
              </a:rPr>
              <a:t>Revising</a:t>
            </a:r>
            <a:r>
              <a:rPr lang="en-US" sz="3200" dirty="0"/>
              <a:t> and </a:t>
            </a:r>
            <a:r>
              <a:rPr lang="en-US" sz="3200" b="1" dirty="0">
                <a:solidFill>
                  <a:schemeClr val="accent1">
                    <a:lumMod val="75000"/>
                  </a:schemeClr>
                </a:solidFill>
              </a:rPr>
              <a:t>editing </a:t>
            </a:r>
            <a:r>
              <a:rPr lang="en-US" sz="3200" b="1" dirty="0"/>
              <a:t>construction and mechanics </a:t>
            </a:r>
            <a:r>
              <a:rPr lang="en-US" sz="3200" dirty="0"/>
              <a:t>in a range of texts across a variety of subject areas</a:t>
            </a:r>
          </a:p>
          <a:p>
            <a:pPr marL="746125" lvl="1" indent="-288925">
              <a:buFont typeface="Arial" panose="020B0604020202020204" pitchFamily="34" charset="0"/>
              <a:buChar char="•"/>
            </a:pPr>
            <a:r>
              <a:rPr lang="en-US" sz="3200" b="1" dirty="0">
                <a:solidFill>
                  <a:schemeClr val="accent1">
                    <a:lumMod val="75000"/>
                  </a:schemeClr>
                </a:solidFill>
              </a:rPr>
              <a:t>Correcting </a:t>
            </a:r>
            <a:r>
              <a:rPr lang="en-US" sz="3200" dirty="0"/>
              <a:t>errors in grammar, usage, and punctuation</a:t>
            </a:r>
            <a:r>
              <a:rPr lang="en-US" sz="2800" dirty="0"/>
              <a:t>. </a:t>
            </a:r>
          </a:p>
        </p:txBody>
      </p:sp>
      <p:sp>
        <p:nvSpPr>
          <p:cNvPr id="4" name="TextBox 3"/>
          <p:cNvSpPr txBox="1"/>
          <p:nvPr/>
        </p:nvSpPr>
        <p:spPr>
          <a:xfrm>
            <a:off x="327657" y="4305778"/>
            <a:ext cx="11506199" cy="2231380"/>
          </a:xfrm>
          <a:prstGeom prst="rect">
            <a:avLst/>
          </a:prstGeom>
          <a:noFill/>
        </p:spPr>
        <p:txBody>
          <a:bodyPr wrap="square" rtlCol="0">
            <a:spAutoFit/>
          </a:bodyPr>
          <a:lstStyle/>
          <a:p>
            <a:pPr>
              <a:spcBef>
                <a:spcPts val="600"/>
              </a:spcBef>
            </a:pPr>
            <a:r>
              <a:rPr lang="en-US" sz="3200" b="1" dirty="0"/>
              <a:t>Format:</a:t>
            </a:r>
          </a:p>
          <a:p>
            <a:pPr marL="685800" indent="-228600">
              <a:spcAft>
                <a:spcPts val="600"/>
              </a:spcAft>
              <a:buFont typeface="Arial" panose="020B0604020202020204" pitchFamily="34" charset="0"/>
              <a:buChar char="•"/>
            </a:pPr>
            <a:r>
              <a:rPr lang="en-US" sz="3200" dirty="0"/>
              <a:t>4 passages of text</a:t>
            </a:r>
          </a:p>
          <a:p>
            <a:pPr marL="685800" indent="-228600">
              <a:spcAft>
                <a:spcPts val="600"/>
              </a:spcAft>
              <a:buFont typeface="Arial" panose="020B0604020202020204" pitchFamily="34" charset="0"/>
              <a:buChar char="•"/>
            </a:pPr>
            <a:r>
              <a:rPr lang="en-US" sz="3200" dirty="0"/>
              <a:t>11 questions for each passage</a:t>
            </a:r>
          </a:p>
          <a:p>
            <a:pPr>
              <a:spcBef>
                <a:spcPts val="600"/>
              </a:spcBef>
              <a:spcAft>
                <a:spcPts val="600"/>
              </a:spcAft>
            </a:pPr>
            <a:endParaRPr lang="en-US" sz="2800" dirty="0"/>
          </a:p>
        </p:txBody>
      </p:sp>
    </p:spTree>
    <p:extLst>
      <p:ext uri="{BB962C8B-B14F-4D97-AF65-F5344CB8AC3E}">
        <p14:creationId xmlns:p14="http://schemas.microsoft.com/office/powerpoint/2010/main" val="102988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26256" y="304803"/>
            <a:ext cx="8339488" cy="834190"/>
          </a:xfrm>
          <a:ln w="19050">
            <a:solidFill>
              <a:schemeClr val="tx1"/>
            </a:solidFill>
          </a:ln>
        </p:spPr>
        <p:txBody>
          <a:bodyPr>
            <a:normAutofit/>
          </a:bodyPr>
          <a:lstStyle/>
          <a:p>
            <a:pPr algn="ctr">
              <a:lnSpc>
                <a:spcPct val="100000"/>
              </a:lnSpc>
            </a:pPr>
            <a:r>
              <a:rPr lang="en-US" sz="3600" b="1" dirty="0">
                <a:solidFill>
                  <a:schemeClr val="accent6">
                    <a:lumMod val="50000"/>
                  </a:schemeClr>
                </a:solidFill>
              </a:rPr>
              <a:t>SAT Writing and Language Test Strategies</a:t>
            </a:r>
          </a:p>
        </p:txBody>
      </p:sp>
      <p:sp>
        <p:nvSpPr>
          <p:cNvPr id="4" name="Content Placeholder 3"/>
          <p:cNvSpPr>
            <a:spLocks noGrp="1"/>
          </p:cNvSpPr>
          <p:nvPr>
            <p:ph sz="half" idx="1"/>
          </p:nvPr>
        </p:nvSpPr>
        <p:spPr>
          <a:xfrm>
            <a:off x="431534" y="1668379"/>
            <a:ext cx="5487202" cy="4708354"/>
          </a:xfrm>
        </p:spPr>
        <p:txBody>
          <a:bodyPr>
            <a:normAutofit lnSpcReduction="10000"/>
          </a:bodyPr>
          <a:lstStyle/>
          <a:p>
            <a:pPr marL="401638" indent="-401638">
              <a:spcBef>
                <a:spcPts val="1200"/>
              </a:spcBef>
              <a:buNone/>
            </a:pPr>
            <a:r>
              <a:rPr lang="en-US" sz="3200" b="1" dirty="0"/>
              <a:t>1. Subject </a:t>
            </a:r>
            <a:r>
              <a:rPr lang="en-US" sz="3200" dirty="0"/>
              <a:t>matter/style of each passage:</a:t>
            </a:r>
          </a:p>
          <a:p>
            <a:pPr marL="914400" lvl="1" indent="-168275">
              <a:lnSpc>
                <a:spcPct val="110000"/>
              </a:lnSpc>
              <a:spcBef>
                <a:spcPts val="0"/>
              </a:spcBef>
              <a:spcAft>
                <a:spcPts val="0"/>
              </a:spcAft>
              <a:buFont typeface="Arial" panose="020B0604020202020204" pitchFamily="34" charset="0"/>
              <a:buChar char="•"/>
            </a:pPr>
            <a:r>
              <a:rPr lang="en-US" sz="2800" dirty="0">
                <a:solidFill>
                  <a:schemeClr val="tx1"/>
                </a:solidFill>
              </a:rPr>
              <a:t>literature</a:t>
            </a:r>
          </a:p>
          <a:p>
            <a:pPr marL="914400" lvl="1" indent="-168275">
              <a:lnSpc>
                <a:spcPct val="110000"/>
              </a:lnSpc>
              <a:spcBef>
                <a:spcPts val="0"/>
              </a:spcBef>
              <a:spcAft>
                <a:spcPts val="0"/>
              </a:spcAft>
              <a:buFont typeface="Arial" panose="020B0604020202020204" pitchFamily="34" charset="0"/>
              <a:buChar char="•"/>
            </a:pPr>
            <a:r>
              <a:rPr lang="en-US" sz="2800" dirty="0">
                <a:solidFill>
                  <a:schemeClr val="tx1"/>
                </a:solidFill>
              </a:rPr>
              <a:t>social studies</a:t>
            </a:r>
          </a:p>
          <a:p>
            <a:pPr marL="914400" lvl="1" indent="-168275">
              <a:lnSpc>
                <a:spcPct val="110000"/>
              </a:lnSpc>
              <a:spcBef>
                <a:spcPts val="0"/>
              </a:spcBef>
              <a:spcAft>
                <a:spcPts val="0"/>
              </a:spcAft>
              <a:buFont typeface="Arial" panose="020B0604020202020204" pitchFamily="34" charset="0"/>
              <a:buChar char="•"/>
            </a:pPr>
            <a:r>
              <a:rPr lang="en-US" sz="2800" dirty="0">
                <a:solidFill>
                  <a:schemeClr val="tx1"/>
                </a:solidFill>
              </a:rPr>
              <a:t>science</a:t>
            </a:r>
          </a:p>
          <a:p>
            <a:pPr marL="0" indent="0">
              <a:spcBef>
                <a:spcPts val="0"/>
              </a:spcBef>
              <a:spcAft>
                <a:spcPts val="0"/>
              </a:spcAft>
              <a:buNone/>
            </a:pPr>
            <a:endParaRPr lang="en-US" sz="1800" b="1" dirty="0"/>
          </a:p>
          <a:p>
            <a:pPr marL="0" indent="0">
              <a:spcBef>
                <a:spcPts val="1200"/>
              </a:spcBef>
              <a:spcAft>
                <a:spcPts val="600"/>
              </a:spcAft>
              <a:buNone/>
            </a:pPr>
            <a:r>
              <a:rPr lang="en-US" sz="3200" b="1" dirty="0"/>
              <a:t>2. Examine </a:t>
            </a:r>
            <a:r>
              <a:rPr lang="en-US" sz="3200" dirty="0"/>
              <a:t>each answer choice</a:t>
            </a:r>
          </a:p>
          <a:p>
            <a:pPr marL="914400" lvl="1" indent="-168275">
              <a:spcBef>
                <a:spcPts val="1200"/>
              </a:spcBef>
              <a:spcAft>
                <a:spcPts val="1200"/>
              </a:spcAft>
              <a:buFont typeface="Arial" panose="020B0604020202020204" pitchFamily="34" charset="0"/>
              <a:buChar char="•"/>
            </a:pPr>
            <a:r>
              <a:rPr lang="en-US" sz="2800" dirty="0">
                <a:solidFill>
                  <a:schemeClr val="tx1"/>
                </a:solidFill>
              </a:rPr>
              <a:t>Determine how it differs from the others</a:t>
            </a:r>
            <a:r>
              <a:rPr lang="en-US" sz="3000" dirty="0">
                <a:solidFill>
                  <a:schemeClr val="tx1"/>
                </a:solidFill>
              </a:rPr>
              <a:t>.</a:t>
            </a:r>
          </a:p>
          <a:p>
            <a:endParaRPr lang="en-US" dirty="0"/>
          </a:p>
        </p:txBody>
      </p:sp>
      <p:sp>
        <p:nvSpPr>
          <p:cNvPr id="5" name="Content Placeholder 4"/>
          <p:cNvSpPr>
            <a:spLocks noGrp="1"/>
          </p:cNvSpPr>
          <p:nvPr>
            <p:ph sz="half" idx="2"/>
          </p:nvPr>
        </p:nvSpPr>
        <p:spPr>
          <a:xfrm>
            <a:off x="6096000" y="1668378"/>
            <a:ext cx="5517682" cy="4708355"/>
          </a:xfrm>
        </p:spPr>
        <p:txBody>
          <a:bodyPr>
            <a:normAutofit lnSpcReduction="10000"/>
          </a:bodyPr>
          <a:lstStyle/>
          <a:p>
            <a:pPr marL="401638" indent="-401638">
              <a:spcBef>
                <a:spcPts val="1200"/>
              </a:spcBef>
              <a:buNone/>
            </a:pPr>
            <a:r>
              <a:rPr lang="en-US" sz="3200" b="1" dirty="0"/>
              <a:t>3. Reread</a:t>
            </a:r>
            <a:r>
              <a:rPr lang="en-US" sz="3200" dirty="0"/>
              <a:t> the sentence with your selected answer</a:t>
            </a:r>
            <a:r>
              <a:rPr lang="en-US" sz="2400" dirty="0"/>
              <a:t>: </a:t>
            </a:r>
          </a:p>
          <a:p>
            <a:pPr marL="228600" lvl="1" indent="0">
              <a:spcBef>
                <a:spcPts val="1200"/>
              </a:spcBef>
              <a:spcAft>
                <a:spcPts val="1200"/>
              </a:spcAft>
              <a:buNone/>
            </a:pPr>
            <a:r>
              <a:rPr lang="en-US" sz="2800" dirty="0">
                <a:solidFill>
                  <a:schemeClr val="tx1"/>
                </a:solidFill>
              </a:rPr>
              <a:t>	</a:t>
            </a:r>
            <a:r>
              <a:rPr lang="en-US" sz="2800" i="1" dirty="0">
                <a:solidFill>
                  <a:schemeClr val="tx1"/>
                </a:solidFill>
              </a:rPr>
              <a:t>Does it sound correct?</a:t>
            </a:r>
          </a:p>
          <a:p>
            <a:pPr marL="228600" lvl="1" indent="0">
              <a:spcBef>
                <a:spcPts val="0"/>
              </a:spcBef>
              <a:spcAft>
                <a:spcPts val="0"/>
              </a:spcAft>
              <a:buNone/>
            </a:pPr>
            <a:endParaRPr lang="en-US" sz="6000" dirty="0">
              <a:solidFill>
                <a:schemeClr val="tx1"/>
              </a:solidFill>
            </a:endParaRPr>
          </a:p>
          <a:p>
            <a:pPr marL="401638" indent="-401638">
              <a:spcBef>
                <a:spcPts val="1200"/>
              </a:spcBef>
              <a:spcAft>
                <a:spcPts val="1200"/>
              </a:spcAft>
              <a:buNone/>
            </a:pPr>
            <a:r>
              <a:rPr lang="en-US" sz="3200" b="1" dirty="0"/>
              <a:t>4.</a:t>
            </a:r>
            <a:r>
              <a:rPr lang="en-US" sz="3200" dirty="0"/>
              <a:t> </a:t>
            </a:r>
            <a:r>
              <a:rPr lang="en-US" sz="3200" b="1" dirty="0"/>
              <a:t>Read </a:t>
            </a:r>
            <a:r>
              <a:rPr lang="en-US" sz="3200" dirty="0"/>
              <a:t>the entire passage before you answer each question (this provides context)</a:t>
            </a:r>
          </a:p>
          <a:p>
            <a:pPr marL="854075" indent="0">
              <a:spcBef>
                <a:spcPts val="0"/>
              </a:spcBef>
              <a:spcAft>
                <a:spcPts val="1200"/>
              </a:spcAft>
              <a:buNone/>
            </a:pPr>
            <a:r>
              <a:rPr lang="en-US" sz="2800" dirty="0">
                <a:solidFill>
                  <a:schemeClr val="tx1"/>
                </a:solidFill>
              </a:rPr>
              <a:t>Choose the best answer for the passage as a whole</a:t>
            </a:r>
          </a:p>
          <a:p>
            <a:pPr marL="0" indent="0">
              <a:spcBef>
                <a:spcPts val="1200"/>
              </a:spcBef>
              <a:spcAft>
                <a:spcPts val="1200"/>
              </a:spcAft>
              <a:buNone/>
            </a:pPr>
            <a:endParaRPr lang="en-US" sz="2800" dirty="0"/>
          </a:p>
        </p:txBody>
      </p:sp>
    </p:spTree>
    <p:extLst>
      <p:ext uri="{BB962C8B-B14F-4D97-AF65-F5344CB8AC3E}">
        <p14:creationId xmlns:p14="http://schemas.microsoft.com/office/powerpoint/2010/main" val="179058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45519" y="267497"/>
            <a:ext cx="8900962" cy="791282"/>
          </a:xfrm>
          <a:ln w="19050">
            <a:solidFill>
              <a:schemeClr val="tx1"/>
            </a:solidFill>
          </a:ln>
        </p:spPr>
        <p:txBody>
          <a:bodyPr>
            <a:normAutofit/>
          </a:bodyPr>
          <a:lstStyle/>
          <a:p>
            <a:pPr algn="ctr">
              <a:lnSpc>
                <a:spcPct val="100000"/>
              </a:lnSpc>
            </a:pPr>
            <a:r>
              <a:rPr lang="en-US" sz="3600" b="1" dirty="0">
                <a:solidFill>
                  <a:schemeClr val="accent6">
                    <a:lumMod val="50000"/>
                  </a:schemeClr>
                </a:solidFill>
              </a:rPr>
              <a:t>Sample Writing and Language Test Question</a:t>
            </a:r>
          </a:p>
        </p:txBody>
      </p:sp>
      <p:sp>
        <p:nvSpPr>
          <p:cNvPr id="3" name="TextBox 2"/>
          <p:cNvSpPr txBox="1"/>
          <p:nvPr/>
        </p:nvSpPr>
        <p:spPr>
          <a:xfrm>
            <a:off x="335280" y="1609825"/>
            <a:ext cx="5958839" cy="3970318"/>
          </a:xfrm>
          <a:prstGeom prst="rect">
            <a:avLst/>
          </a:prstGeom>
          <a:noFill/>
        </p:spPr>
        <p:txBody>
          <a:bodyPr wrap="square" rtlCol="0">
            <a:spAutoFit/>
          </a:bodyPr>
          <a:lstStyle/>
          <a:p>
            <a:pPr>
              <a:spcBef>
                <a:spcPts val="600"/>
              </a:spcBef>
              <a:spcAft>
                <a:spcPts val="600"/>
              </a:spcAft>
            </a:pPr>
            <a:r>
              <a:rPr lang="en-US" sz="3600" dirty="0"/>
              <a:t>Because of the astonishing size and range of Szathmary’s </a:t>
            </a:r>
            <a:r>
              <a:rPr lang="en-US" sz="3600" dirty="0">
                <a:latin typeface="Calibri" panose="020F0502020204030204" pitchFamily="34" charset="0"/>
              </a:rPr>
              <a:t>❸ </a:t>
            </a:r>
            <a:r>
              <a:rPr lang="en-US" sz="3600" u="sng" dirty="0">
                <a:latin typeface="Calibri" panose="020F0502020204030204" pitchFamily="34" charset="0"/>
              </a:rPr>
              <a:t>donation to the University of Iowa,</a:t>
            </a:r>
            <a:r>
              <a:rPr lang="en-US" sz="3600" dirty="0">
                <a:latin typeface="Calibri" panose="020F0502020204030204" pitchFamily="34" charset="0"/>
              </a:rPr>
              <a:t> making this cornucopia of information available to readers was a challenge.</a:t>
            </a:r>
            <a:endParaRPr lang="en-US" sz="3600" dirty="0"/>
          </a:p>
        </p:txBody>
      </p:sp>
      <p:sp>
        <p:nvSpPr>
          <p:cNvPr id="4" name="TextBox 3"/>
          <p:cNvSpPr txBox="1"/>
          <p:nvPr/>
        </p:nvSpPr>
        <p:spPr>
          <a:xfrm>
            <a:off x="6294119" y="2067088"/>
            <a:ext cx="5562601" cy="2723823"/>
          </a:xfrm>
          <a:prstGeom prst="rect">
            <a:avLst/>
          </a:prstGeom>
          <a:noFill/>
          <a:ln>
            <a:solidFill>
              <a:schemeClr val="accent1"/>
            </a:solidFill>
          </a:ln>
        </p:spPr>
        <p:txBody>
          <a:bodyPr wrap="square" rtlCol="0">
            <a:spAutoFit/>
          </a:bodyPr>
          <a:lstStyle/>
          <a:p>
            <a:r>
              <a:rPr lang="en-US" sz="2000" dirty="0"/>
              <a:t>3.   </a:t>
            </a:r>
          </a:p>
          <a:p>
            <a:pPr marL="579438" lvl="1" indent="-288925">
              <a:spcAft>
                <a:spcPts val="600"/>
              </a:spcAft>
              <a:buAutoNum type="alphaUcParenR"/>
            </a:pPr>
            <a:r>
              <a:rPr lang="en-US" sz="2400" dirty="0"/>
              <a:t> NO CHANGE</a:t>
            </a:r>
          </a:p>
          <a:p>
            <a:pPr marL="579438" lvl="1" indent="-288925">
              <a:spcBef>
                <a:spcPts val="600"/>
              </a:spcBef>
              <a:spcAft>
                <a:spcPts val="600"/>
              </a:spcAft>
              <a:buAutoNum type="alphaUcParenR"/>
            </a:pPr>
            <a:r>
              <a:rPr lang="en-US" sz="2400" dirty="0"/>
              <a:t> donation of so many culinary artifacts,</a:t>
            </a:r>
          </a:p>
          <a:p>
            <a:pPr marL="579438" lvl="1" indent="-288925">
              <a:spcBef>
                <a:spcPts val="600"/>
              </a:spcBef>
              <a:spcAft>
                <a:spcPts val="600"/>
              </a:spcAft>
              <a:buAutoNum type="alphaUcParenR"/>
            </a:pPr>
            <a:r>
              <a:rPr lang="en-US" sz="2400" dirty="0"/>
              <a:t> massive donation of cookbooks,</a:t>
            </a:r>
          </a:p>
          <a:p>
            <a:pPr marL="579438" lvl="1" indent="-288925">
              <a:spcBef>
                <a:spcPts val="600"/>
              </a:spcBef>
              <a:buAutoNum type="alphaUcParenR"/>
            </a:pPr>
            <a:r>
              <a:rPr lang="en-US" sz="2400" dirty="0"/>
              <a:t> donation,  </a:t>
            </a:r>
          </a:p>
          <a:p>
            <a:pPr marL="290513" lvl="1">
              <a:spcBef>
                <a:spcPts val="600"/>
              </a:spcBef>
              <a:spcAft>
                <a:spcPts val="1800"/>
              </a:spcAft>
            </a:pPr>
            <a:endParaRPr lang="en-US" sz="2000" dirty="0"/>
          </a:p>
        </p:txBody>
      </p:sp>
    </p:spTree>
    <p:extLst>
      <p:ext uri="{BB962C8B-B14F-4D97-AF65-F5344CB8AC3E}">
        <p14:creationId xmlns:p14="http://schemas.microsoft.com/office/powerpoint/2010/main" val="1847851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
            <a:ext cx="9875520" cy="1052990"/>
          </a:xfrm>
        </p:spPr>
        <p:txBody>
          <a:bodyPr>
            <a:normAutofit/>
          </a:bodyPr>
          <a:lstStyle/>
          <a:p>
            <a:pPr algn="ctr"/>
            <a:r>
              <a:rPr lang="en-US" sz="2800" b="1" dirty="0"/>
              <a:t>Recipes for History: The Szathmary Cookbook Collection</a:t>
            </a:r>
          </a:p>
        </p:txBody>
      </p:sp>
      <p:sp>
        <p:nvSpPr>
          <p:cNvPr id="3" name="TextBox 2"/>
          <p:cNvSpPr txBox="1"/>
          <p:nvPr/>
        </p:nvSpPr>
        <p:spPr>
          <a:xfrm>
            <a:off x="319238" y="1052991"/>
            <a:ext cx="11553524" cy="4832092"/>
          </a:xfrm>
          <a:prstGeom prst="rect">
            <a:avLst/>
          </a:prstGeom>
          <a:noFill/>
        </p:spPr>
        <p:txBody>
          <a:bodyPr wrap="square" rtlCol="0">
            <a:spAutoFit/>
          </a:bodyPr>
          <a:lstStyle/>
          <a:p>
            <a:r>
              <a:rPr lang="en-US" sz="2000" dirty="0"/>
              <a:t>     </a:t>
            </a:r>
            <a:r>
              <a:rPr lang="en-US" sz="2800" dirty="0"/>
              <a:t>In 1990, chef Louis Szathmary, a voracious collector of cookbooks, donated approximately 20,000 culinary artifacts to the University of Iowa library. The gift included more than 100 manuscript recipe books </a:t>
            </a:r>
            <a:r>
              <a:rPr lang="en-US" sz="2800" dirty="0">
                <a:latin typeface="Calibri" panose="020F0502020204030204" pitchFamily="34" charset="0"/>
              </a:rPr>
              <a:t>❶  </a:t>
            </a:r>
            <a:r>
              <a:rPr lang="en-US" sz="2800" u="sng" dirty="0">
                <a:latin typeface="Calibri" panose="020F0502020204030204" pitchFamily="34" charset="0"/>
              </a:rPr>
              <a:t>–  collections of recipes handwritten by the people who used them. </a:t>
            </a:r>
            <a:r>
              <a:rPr lang="en-US" sz="2800" dirty="0">
                <a:latin typeface="Calibri" panose="020F0502020204030204" pitchFamily="34" charset="0"/>
              </a:rPr>
              <a:t>The manuscripts, some of which date back to the seventeenth century, are an invaluable resource for food historians as well as the general public. </a:t>
            </a:r>
          </a:p>
          <a:p>
            <a:pPr>
              <a:spcAft>
                <a:spcPts val="1200"/>
              </a:spcAft>
            </a:pPr>
            <a:endParaRPr lang="en-US" sz="1400" dirty="0">
              <a:latin typeface="Calibri" panose="020F0502020204030204" pitchFamily="34" charset="0"/>
            </a:endParaRPr>
          </a:p>
          <a:p>
            <a:r>
              <a:rPr lang="en-US" sz="2800" dirty="0">
                <a:latin typeface="Calibri" panose="020F0502020204030204" pitchFamily="34" charset="0"/>
              </a:rPr>
              <a:t>     ❷ </a:t>
            </a:r>
            <a:r>
              <a:rPr lang="en-US" sz="2800" u="sng" dirty="0">
                <a:latin typeface="Calibri" panose="020F0502020204030204" pitchFamily="34" charset="0"/>
              </a:rPr>
              <a:t>Because of </a:t>
            </a:r>
            <a:r>
              <a:rPr lang="en-US" sz="2800" dirty="0">
                <a:latin typeface="Calibri" panose="020F0502020204030204" pitchFamily="34" charset="0"/>
              </a:rPr>
              <a:t>the astonishing size and range of Szathmary’s ❸ </a:t>
            </a:r>
            <a:r>
              <a:rPr lang="en-US" sz="2800" u="sng" dirty="0">
                <a:latin typeface="Calibri" panose="020F0502020204030204" pitchFamily="34" charset="0"/>
              </a:rPr>
              <a:t>donation to the University of Iowa, </a:t>
            </a:r>
            <a:r>
              <a:rPr lang="en-US" sz="2800" dirty="0">
                <a:latin typeface="Calibri" panose="020F0502020204030204" pitchFamily="34" charset="0"/>
              </a:rPr>
              <a:t>making this cornucopia of information available to readers was a challenge. Working in conjunction with the library, the University of Iowa Press published volumes…</a:t>
            </a:r>
            <a:endParaRPr lang="en-US" sz="2800" u="sng" dirty="0"/>
          </a:p>
        </p:txBody>
      </p:sp>
    </p:spTree>
    <p:extLst>
      <p:ext uri="{BB962C8B-B14F-4D97-AF65-F5344CB8AC3E}">
        <p14:creationId xmlns:p14="http://schemas.microsoft.com/office/powerpoint/2010/main" val="3009494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
            <a:ext cx="9875520" cy="939542"/>
          </a:xfrm>
        </p:spPr>
        <p:txBody>
          <a:bodyPr>
            <a:normAutofit/>
          </a:bodyPr>
          <a:lstStyle/>
          <a:p>
            <a:pPr algn="ctr"/>
            <a:r>
              <a:rPr lang="en-US" sz="2400" b="1" dirty="0"/>
              <a:t>Recipes for History: The Szathmary Cookbook Collection</a:t>
            </a:r>
          </a:p>
        </p:txBody>
      </p:sp>
      <p:sp>
        <p:nvSpPr>
          <p:cNvPr id="3" name="TextBox 2"/>
          <p:cNvSpPr txBox="1"/>
          <p:nvPr/>
        </p:nvSpPr>
        <p:spPr>
          <a:xfrm>
            <a:off x="379751" y="939543"/>
            <a:ext cx="8869679" cy="5693866"/>
          </a:xfrm>
          <a:prstGeom prst="rect">
            <a:avLst/>
          </a:prstGeom>
          <a:noFill/>
        </p:spPr>
        <p:txBody>
          <a:bodyPr wrap="square" rtlCol="0">
            <a:spAutoFit/>
          </a:bodyPr>
          <a:lstStyle/>
          <a:p>
            <a:pPr indent="288925"/>
            <a:r>
              <a:rPr lang="en-US" sz="2000" dirty="0"/>
              <a:t> </a:t>
            </a:r>
            <a:r>
              <a:rPr lang="en-US" sz="2800" dirty="0"/>
              <a:t>In 1990, chef Louis Szathmary, a voracious collector of cookbooks, donated approximately 20,000 culinary artifacts to the University of Iowa library. The gift included more than 100 manuscript recipe books </a:t>
            </a:r>
            <a:r>
              <a:rPr lang="en-US" sz="2800" dirty="0">
                <a:latin typeface="Calibri" panose="020F0502020204030204" pitchFamily="34" charset="0"/>
              </a:rPr>
              <a:t>❶ </a:t>
            </a:r>
            <a:r>
              <a:rPr lang="en-US" sz="2800" u="sng" dirty="0">
                <a:latin typeface="Calibri" panose="020F0502020204030204" pitchFamily="34" charset="0"/>
              </a:rPr>
              <a:t>– collections of recipes handwritten by the people who used them. </a:t>
            </a:r>
            <a:r>
              <a:rPr lang="en-US" sz="2800" dirty="0">
                <a:latin typeface="Calibri" panose="020F0502020204030204" pitchFamily="34" charset="0"/>
              </a:rPr>
              <a:t>The manuscripts, some of which date back to the seventeenth century, are an invaluable resource for food historians as well as the general public.</a:t>
            </a:r>
          </a:p>
          <a:p>
            <a:pPr indent="288925"/>
            <a:r>
              <a:rPr lang="en-US" sz="2800" dirty="0">
                <a:latin typeface="Calibri" panose="020F0502020204030204" pitchFamily="34" charset="0"/>
              </a:rPr>
              <a:t>❷ </a:t>
            </a:r>
            <a:r>
              <a:rPr lang="en-US" sz="2800" u="sng" dirty="0">
                <a:latin typeface="Calibri" panose="020F0502020204030204" pitchFamily="34" charset="0"/>
              </a:rPr>
              <a:t>Because of </a:t>
            </a:r>
            <a:r>
              <a:rPr lang="en-US" sz="2800" dirty="0">
                <a:latin typeface="Calibri" panose="020F0502020204030204" pitchFamily="34" charset="0"/>
              </a:rPr>
              <a:t>the astonishing size and range of Szathmary’s ❸ </a:t>
            </a:r>
            <a:r>
              <a:rPr lang="en-US" sz="2800" u="sng" dirty="0">
                <a:latin typeface="Calibri" panose="020F0502020204030204" pitchFamily="34" charset="0"/>
              </a:rPr>
              <a:t>donation to the University of Iowa, </a:t>
            </a:r>
            <a:r>
              <a:rPr lang="en-US" sz="2800" dirty="0">
                <a:latin typeface="Calibri" panose="020F0502020204030204" pitchFamily="34" charset="0"/>
              </a:rPr>
              <a:t>making this cornucopia of information available to readers was a challenge. Working in conjunction with the library, the University of Iowa Press published volumes…</a:t>
            </a:r>
            <a:endParaRPr lang="en-US" sz="2800" u="sng" dirty="0"/>
          </a:p>
        </p:txBody>
      </p:sp>
      <p:sp>
        <p:nvSpPr>
          <p:cNvPr id="4" name="Left Arrow 3"/>
          <p:cNvSpPr/>
          <p:nvPr/>
        </p:nvSpPr>
        <p:spPr>
          <a:xfrm>
            <a:off x="4074695" y="1810025"/>
            <a:ext cx="5698892" cy="47056"/>
          </a:xfrm>
          <a:prstGeom prst="leftArrow">
            <a:avLst/>
          </a:prstGeom>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15453" y="1857081"/>
            <a:ext cx="2646948" cy="386653"/>
          </a:xfrm>
          <a:prstGeom prst="rect">
            <a:avLst/>
          </a:prstGeom>
          <a:noFill/>
          <a:ln>
            <a:solidFill>
              <a:srgbClr val="FFC000"/>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773587" y="1478152"/>
            <a:ext cx="2038662" cy="2308324"/>
          </a:xfrm>
          <a:prstGeom prst="rect">
            <a:avLst/>
          </a:prstGeom>
          <a:noFill/>
          <a:ln>
            <a:solidFill>
              <a:schemeClr val="accent1"/>
            </a:solidFill>
          </a:ln>
        </p:spPr>
        <p:txBody>
          <a:bodyPr wrap="square" rtlCol="0">
            <a:spAutoFit/>
          </a:bodyPr>
          <a:lstStyle/>
          <a:p>
            <a:pPr algn="ctr"/>
            <a:r>
              <a:rPr lang="en-US" dirty="0"/>
              <a:t>The words “University of Iowa” already exist earlier in the passage. The use of them later in the passage is redundant.</a:t>
            </a:r>
          </a:p>
        </p:txBody>
      </p:sp>
    </p:spTree>
    <p:extLst>
      <p:ext uri="{BB962C8B-B14F-4D97-AF65-F5344CB8AC3E}">
        <p14:creationId xmlns:p14="http://schemas.microsoft.com/office/powerpoint/2010/main" val="3626550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35768" y="368968"/>
            <a:ext cx="9320463" cy="994611"/>
          </a:xfrm>
          <a:ln w="28575">
            <a:solidFill>
              <a:schemeClr val="tx1"/>
            </a:solidFill>
          </a:ln>
        </p:spPr>
        <p:txBody>
          <a:bodyPr>
            <a:normAutofit/>
          </a:bodyPr>
          <a:lstStyle/>
          <a:p>
            <a:pPr algn="ctr">
              <a:lnSpc>
                <a:spcPct val="100000"/>
              </a:lnSpc>
            </a:pPr>
            <a:r>
              <a:rPr lang="en-US" sz="3600" b="1" dirty="0"/>
              <a:t>Sample Writing and Language Test Question</a:t>
            </a:r>
          </a:p>
        </p:txBody>
      </p:sp>
      <p:sp>
        <p:nvSpPr>
          <p:cNvPr id="3" name="TextBox 2"/>
          <p:cNvSpPr txBox="1"/>
          <p:nvPr/>
        </p:nvSpPr>
        <p:spPr>
          <a:xfrm>
            <a:off x="466826" y="1997838"/>
            <a:ext cx="7057724" cy="2862322"/>
          </a:xfrm>
          <a:prstGeom prst="rect">
            <a:avLst/>
          </a:prstGeom>
          <a:noFill/>
        </p:spPr>
        <p:txBody>
          <a:bodyPr wrap="square" rtlCol="0">
            <a:spAutoFit/>
          </a:bodyPr>
          <a:lstStyle/>
          <a:p>
            <a:r>
              <a:rPr lang="en-US" sz="3600" dirty="0"/>
              <a:t>Because of the astonishing size and range of Szathmary’s </a:t>
            </a:r>
            <a:r>
              <a:rPr lang="en-US" sz="3600" dirty="0">
                <a:latin typeface="Calibri" panose="020F0502020204030204" pitchFamily="34" charset="0"/>
              </a:rPr>
              <a:t>❸ </a:t>
            </a:r>
            <a:r>
              <a:rPr lang="en-US" sz="3600" u="sng" dirty="0">
                <a:latin typeface="Calibri" panose="020F0502020204030204" pitchFamily="34" charset="0"/>
              </a:rPr>
              <a:t>donation to the University of Iowa,</a:t>
            </a:r>
            <a:r>
              <a:rPr lang="en-US" sz="3600" dirty="0">
                <a:latin typeface="Calibri" panose="020F0502020204030204" pitchFamily="34" charset="0"/>
              </a:rPr>
              <a:t> making this cornucopia of information available to readers was a challenge.</a:t>
            </a:r>
            <a:endParaRPr lang="en-US" sz="3600" dirty="0"/>
          </a:p>
        </p:txBody>
      </p:sp>
      <p:sp>
        <p:nvSpPr>
          <p:cNvPr id="5" name="TextBox 4"/>
          <p:cNvSpPr txBox="1"/>
          <p:nvPr/>
        </p:nvSpPr>
        <p:spPr>
          <a:xfrm>
            <a:off x="7620000" y="2197893"/>
            <a:ext cx="4282439" cy="2462213"/>
          </a:xfrm>
          <a:prstGeom prst="rect">
            <a:avLst/>
          </a:prstGeom>
          <a:noFill/>
          <a:ln>
            <a:solidFill>
              <a:schemeClr val="accent1"/>
            </a:solidFill>
          </a:ln>
        </p:spPr>
        <p:txBody>
          <a:bodyPr wrap="square" rtlCol="0">
            <a:spAutoFit/>
          </a:bodyPr>
          <a:lstStyle/>
          <a:p>
            <a:pPr>
              <a:spcBef>
                <a:spcPts val="600"/>
              </a:spcBef>
            </a:pPr>
            <a:r>
              <a:rPr lang="en-US" sz="2400" dirty="0"/>
              <a:t>3.   </a:t>
            </a:r>
            <a:endParaRPr lang="en-US" sz="2000" dirty="0"/>
          </a:p>
          <a:p>
            <a:pPr marL="914400" lvl="1" indent="-457200">
              <a:spcAft>
                <a:spcPts val="600"/>
              </a:spcAft>
              <a:buAutoNum type="alphaUcParenR"/>
            </a:pPr>
            <a:r>
              <a:rPr lang="en-US" sz="2000" dirty="0"/>
              <a:t>NO CHANGE</a:t>
            </a:r>
          </a:p>
          <a:p>
            <a:pPr marL="914400" lvl="1" indent="-457200">
              <a:spcBef>
                <a:spcPts val="600"/>
              </a:spcBef>
              <a:spcAft>
                <a:spcPts val="600"/>
              </a:spcAft>
              <a:buAutoNum type="alphaUcParenR"/>
            </a:pPr>
            <a:r>
              <a:rPr lang="en-US" sz="2000" dirty="0"/>
              <a:t>donation of so many culinary artifacts,</a:t>
            </a:r>
          </a:p>
          <a:p>
            <a:pPr marL="914400" lvl="1" indent="-457200">
              <a:spcBef>
                <a:spcPts val="600"/>
              </a:spcBef>
              <a:spcAft>
                <a:spcPts val="600"/>
              </a:spcAft>
              <a:buAutoNum type="alphaUcParenR"/>
            </a:pPr>
            <a:r>
              <a:rPr lang="en-US" sz="2000" dirty="0"/>
              <a:t>massive donation of cookbooks,</a:t>
            </a:r>
          </a:p>
          <a:p>
            <a:pPr marL="914400" lvl="1" indent="-457200">
              <a:spcBef>
                <a:spcPts val="600"/>
              </a:spcBef>
              <a:spcAft>
                <a:spcPts val="600"/>
              </a:spcAft>
              <a:buAutoNum type="alphaUcParenR"/>
            </a:pPr>
            <a:r>
              <a:rPr lang="en-US" sz="2000" b="1" u="sng" dirty="0"/>
              <a:t>donation,  </a:t>
            </a:r>
          </a:p>
        </p:txBody>
      </p:sp>
    </p:spTree>
    <p:extLst>
      <p:ext uri="{BB962C8B-B14F-4D97-AF65-F5344CB8AC3E}">
        <p14:creationId xmlns:p14="http://schemas.microsoft.com/office/powerpoint/2010/main" val="151653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633662"/>
            <a:ext cx="9875520" cy="1427746"/>
          </a:xfrm>
        </p:spPr>
        <p:txBody>
          <a:bodyPr>
            <a:normAutofit/>
          </a:bodyPr>
          <a:lstStyle/>
          <a:p>
            <a:pPr algn="ctr"/>
            <a:r>
              <a:rPr lang="en-US" sz="6600" b="1" u="sng" dirty="0">
                <a:solidFill>
                  <a:schemeClr val="accent6">
                    <a:lumMod val="50000"/>
                  </a:schemeClr>
                </a:solidFill>
              </a:rPr>
              <a:t>Agenda</a:t>
            </a:r>
          </a:p>
        </p:txBody>
      </p:sp>
      <p:sp>
        <p:nvSpPr>
          <p:cNvPr id="3" name="Content Placeholder 2"/>
          <p:cNvSpPr>
            <a:spLocks noGrp="1"/>
          </p:cNvSpPr>
          <p:nvPr>
            <p:ph sz="half" idx="1"/>
          </p:nvPr>
        </p:nvSpPr>
        <p:spPr>
          <a:xfrm>
            <a:off x="320040" y="1860884"/>
            <a:ext cx="5775960" cy="5093367"/>
          </a:xfrm>
        </p:spPr>
        <p:txBody>
          <a:bodyPr>
            <a:normAutofit/>
          </a:bodyPr>
          <a:lstStyle/>
          <a:p>
            <a:pPr marL="44450" indent="0" algn="ctr">
              <a:lnSpc>
                <a:spcPct val="120000"/>
              </a:lnSpc>
              <a:spcBef>
                <a:spcPts val="0"/>
              </a:spcBef>
              <a:spcAft>
                <a:spcPts val="0"/>
              </a:spcAft>
              <a:buNone/>
              <a:tabLst>
                <a:tab pos="690563" algn="l"/>
              </a:tabLst>
            </a:pPr>
            <a:r>
              <a:rPr lang="en-US" sz="2800" b="1" dirty="0">
                <a:latin typeface="Arial" panose="020B0604020202020204" pitchFamily="34" charset="0"/>
                <a:cs typeface="Arial" panose="020B0604020202020204" pitchFamily="34" charset="0"/>
              </a:rPr>
              <a:t>Overview of the SAT </a:t>
            </a:r>
            <a:r>
              <a:rPr lang="en-US" sz="2800" b="1" dirty="0">
                <a:solidFill>
                  <a:schemeClr val="accent1">
                    <a:lumMod val="50000"/>
                  </a:schemeClr>
                </a:solidFill>
                <a:latin typeface="Arial" panose="020B0604020202020204" pitchFamily="34" charset="0"/>
                <a:cs typeface="Arial" panose="020B0604020202020204" pitchFamily="34" charset="0"/>
              </a:rPr>
              <a:t>Reading</a:t>
            </a:r>
            <a:r>
              <a:rPr lang="en-US" sz="2800" b="1" dirty="0">
                <a:latin typeface="Arial" panose="020B0604020202020204" pitchFamily="34" charset="0"/>
                <a:cs typeface="Arial" panose="020B0604020202020204" pitchFamily="34" charset="0"/>
              </a:rPr>
              <a:t> and </a:t>
            </a:r>
            <a:r>
              <a:rPr lang="en-US" sz="2800" b="1" dirty="0">
                <a:solidFill>
                  <a:schemeClr val="accent4">
                    <a:lumMod val="50000"/>
                  </a:schemeClr>
                </a:solidFill>
                <a:latin typeface="Arial" panose="020B0604020202020204" pitchFamily="34" charset="0"/>
                <a:cs typeface="Arial" panose="020B0604020202020204" pitchFamily="34" charset="0"/>
              </a:rPr>
              <a:t>Writing &amp; Language</a:t>
            </a:r>
            <a:r>
              <a:rPr lang="en-US" sz="2800" b="1" dirty="0">
                <a:latin typeface="Arial" panose="020B0604020202020204" pitchFamily="34" charset="0"/>
                <a:cs typeface="Arial" panose="020B0604020202020204" pitchFamily="34" charset="0"/>
              </a:rPr>
              <a:t> Tests</a:t>
            </a:r>
          </a:p>
          <a:p>
            <a:pPr marL="44450" indent="0" algn="ctr">
              <a:lnSpc>
                <a:spcPct val="120000"/>
              </a:lnSpc>
              <a:spcBef>
                <a:spcPts val="0"/>
              </a:spcBef>
              <a:spcAft>
                <a:spcPts val="0"/>
              </a:spcAft>
              <a:buNone/>
            </a:pPr>
            <a:endParaRPr lang="en-US" sz="2800" b="1" dirty="0">
              <a:latin typeface="Arial" panose="020B0604020202020204" pitchFamily="34" charset="0"/>
              <a:cs typeface="Arial" panose="020B0604020202020204" pitchFamily="34" charset="0"/>
            </a:endParaRPr>
          </a:p>
          <a:p>
            <a:pPr marL="850900" indent="-385763">
              <a:lnSpc>
                <a:spcPct val="120000"/>
              </a:lnSpc>
              <a:spcBef>
                <a:spcPts val="0"/>
              </a:spcBef>
              <a:spcAft>
                <a:spcPts val="0"/>
              </a:spcAft>
              <a:buFont typeface="Wingdings" panose="05000000000000000000" pitchFamily="2" charset="2"/>
              <a:buChar char="q"/>
            </a:pPr>
            <a:r>
              <a:rPr lang="en-US" sz="2800" dirty="0">
                <a:solidFill>
                  <a:schemeClr val="tx1"/>
                </a:solidFill>
              </a:rPr>
              <a:t>Timing Breakdown</a:t>
            </a:r>
          </a:p>
          <a:p>
            <a:pPr marL="850900" indent="-385763">
              <a:lnSpc>
                <a:spcPct val="120000"/>
              </a:lnSpc>
              <a:spcBef>
                <a:spcPts val="0"/>
              </a:spcBef>
              <a:spcAft>
                <a:spcPts val="0"/>
              </a:spcAft>
              <a:buFont typeface="Wingdings" panose="05000000000000000000" pitchFamily="2" charset="2"/>
              <a:buChar char="q"/>
            </a:pPr>
            <a:r>
              <a:rPr lang="en-US" sz="2800" dirty="0">
                <a:solidFill>
                  <a:schemeClr val="tx1"/>
                </a:solidFill>
              </a:rPr>
              <a:t>Strategies</a:t>
            </a:r>
          </a:p>
          <a:p>
            <a:pPr marL="850900" indent="-385763">
              <a:lnSpc>
                <a:spcPct val="120000"/>
              </a:lnSpc>
              <a:spcBef>
                <a:spcPts val="0"/>
              </a:spcBef>
              <a:spcAft>
                <a:spcPts val="0"/>
              </a:spcAft>
              <a:buFont typeface="Wingdings" panose="05000000000000000000" pitchFamily="2" charset="2"/>
              <a:buChar char="q"/>
            </a:pPr>
            <a:r>
              <a:rPr lang="en-US" sz="2800" dirty="0">
                <a:solidFill>
                  <a:schemeClr val="tx1"/>
                </a:solidFill>
              </a:rPr>
              <a:t>Sample Questions/Answers</a:t>
            </a:r>
          </a:p>
          <a:p>
            <a:pPr marL="465138" indent="-90488">
              <a:buFont typeface="Wingdings" panose="05000000000000000000" pitchFamily="2" charset="2"/>
              <a:buChar char="q"/>
            </a:pPr>
            <a:endParaRPr lang="en-US" dirty="0"/>
          </a:p>
          <a:p>
            <a:pPr marL="45720" indent="0">
              <a:buNone/>
            </a:pPr>
            <a:endParaRPr lang="en-US" dirty="0"/>
          </a:p>
          <a:p>
            <a:pPr marL="45720" indent="0">
              <a:buNone/>
            </a:pPr>
            <a:endParaRPr lang="en-US" b="1" dirty="0"/>
          </a:p>
        </p:txBody>
      </p:sp>
      <p:sp>
        <p:nvSpPr>
          <p:cNvPr id="5" name="Rectangle: Rounded Corners 4">
            <a:extLst>
              <a:ext uri="{FF2B5EF4-FFF2-40B4-BE49-F238E27FC236}">
                <a16:creationId xmlns:a16="http://schemas.microsoft.com/office/drawing/2014/main" id="{2E8D97DE-F2DC-43DD-A262-B34FB95047BC}"/>
              </a:ext>
            </a:extLst>
          </p:cNvPr>
          <p:cNvSpPr/>
          <p:nvPr/>
        </p:nvSpPr>
        <p:spPr>
          <a:xfrm>
            <a:off x="372578" y="633662"/>
            <a:ext cx="11446844" cy="5590676"/>
          </a:xfrm>
          <a:prstGeom prst="roundRect">
            <a:avLst/>
          </a:prstGeom>
          <a:solidFill>
            <a:srgbClr val="A6DEF4">
              <a:alpha val="20000"/>
            </a:srgbClr>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sz="half" idx="2"/>
          </p:nvPr>
        </p:nvSpPr>
        <p:spPr>
          <a:xfrm>
            <a:off x="6294120" y="1860884"/>
            <a:ext cx="5274645" cy="4347410"/>
          </a:xfrm>
        </p:spPr>
        <p:txBody>
          <a:bodyPr>
            <a:normAutofit/>
          </a:bodyPr>
          <a:lstStyle/>
          <a:p>
            <a:pPr marL="44450" indent="0" algn="ctr">
              <a:lnSpc>
                <a:spcPct val="120000"/>
              </a:lnSpc>
              <a:spcBef>
                <a:spcPts val="0"/>
              </a:spcBef>
              <a:spcAft>
                <a:spcPts val="0"/>
              </a:spcAft>
              <a:buNone/>
              <a:tabLst>
                <a:tab pos="625475" algn="l"/>
              </a:tabLst>
            </a:pPr>
            <a:r>
              <a:rPr lang="en-US" sz="2800" b="1" dirty="0">
                <a:latin typeface="Arial" panose="020B0604020202020204" pitchFamily="34" charset="0"/>
                <a:cs typeface="Arial" panose="020B0604020202020204" pitchFamily="34" charset="0"/>
              </a:rPr>
              <a:t>Overview of the SAT </a:t>
            </a:r>
            <a:r>
              <a:rPr lang="en-US" sz="2800" b="1" dirty="0">
                <a:solidFill>
                  <a:srgbClr val="5E0A4E"/>
                </a:solidFill>
                <a:latin typeface="Arial" panose="020B0604020202020204" pitchFamily="34" charset="0"/>
                <a:cs typeface="Arial" panose="020B0604020202020204" pitchFamily="34" charset="0"/>
              </a:rPr>
              <a:t>Writing Test </a:t>
            </a:r>
            <a:r>
              <a:rPr lang="en-US" sz="2800" b="1" dirty="0">
                <a:latin typeface="Arial" panose="020B0604020202020204" pitchFamily="34" charset="0"/>
                <a:cs typeface="Arial" panose="020B0604020202020204" pitchFamily="34" charset="0"/>
              </a:rPr>
              <a:t>(the essay)</a:t>
            </a:r>
          </a:p>
          <a:p>
            <a:pPr marL="44450" indent="0" algn="ctr">
              <a:lnSpc>
                <a:spcPct val="120000"/>
              </a:lnSpc>
              <a:spcBef>
                <a:spcPts val="0"/>
              </a:spcBef>
              <a:spcAft>
                <a:spcPts val="0"/>
              </a:spcAft>
              <a:buNone/>
            </a:pPr>
            <a:endParaRPr lang="en-US" sz="2800" b="1" dirty="0">
              <a:latin typeface="Arial" panose="020B0604020202020204" pitchFamily="34" charset="0"/>
              <a:cs typeface="Arial" panose="020B0604020202020204" pitchFamily="34" charset="0"/>
            </a:endParaRPr>
          </a:p>
          <a:p>
            <a:pPr marL="1027113" indent="-401638">
              <a:lnSpc>
                <a:spcPct val="120000"/>
              </a:lnSpc>
              <a:spcBef>
                <a:spcPts val="0"/>
              </a:spcBef>
              <a:spcAft>
                <a:spcPts val="0"/>
              </a:spcAft>
              <a:buFont typeface="Wingdings" panose="05000000000000000000" pitchFamily="2" charset="2"/>
              <a:buChar char="q"/>
            </a:pPr>
            <a:r>
              <a:rPr lang="en-US" sz="2800" dirty="0"/>
              <a:t>Timing Breakdown</a:t>
            </a:r>
          </a:p>
          <a:p>
            <a:pPr marL="1027113" indent="-401638">
              <a:lnSpc>
                <a:spcPct val="120000"/>
              </a:lnSpc>
              <a:spcBef>
                <a:spcPts val="0"/>
              </a:spcBef>
              <a:spcAft>
                <a:spcPts val="0"/>
              </a:spcAft>
              <a:buFont typeface="Wingdings" panose="05000000000000000000" pitchFamily="2" charset="2"/>
              <a:buChar char="q"/>
            </a:pPr>
            <a:r>
              <a:rPr lang="en-US" sz="2800" dirty="0">
                <a:solidFill>
                  <a:schemeClr val="tx1"/>
                </a:solidFill>
              </a:rPr>
              <a:t>Strategies</a:t>
            </a:r>
          </a:p>
          <a:p>
            <a:pPr marL="1027113" indent="-401638">
              <a:lnSpc>
                <a:spcPct val="120000"/>
              </a:lnSpc>
              <a:spcBef>
                <a:spcPts val="0"/>
              </a:spcBef>
              <a:spcAft>
                <a:spcPts val="0"/>
              </a:spcAft>
              <a:buFont typeface="Wingdings" panose="05000000000000000000" pitchFamily="2" charset="2"/>
              <a:buChar char="q"/>
            </a:pPr>
            <a:r>
              <a:rPr lang="en-US" sz="2800" dirty="0">
                <a:solidFill>
                  <a:schemeClr val="tx1"/>
                </a:solidFill>
              </a:rPr>
              <a:t>Sample Essay &amp; </a:t>
            </a:r>
            <a:r>
              <a:rPr lang="en-US" sz="2800" dirty="0"/>
              <a:t>Sc</a:t>
            </a:r>
            <a:r>
              <a:rPr lang="en-US" sz="2800" dirty="0">
                <a:solidFill>
                  <a:schemeClr val="tx1"/>
                </a:solidFill>
              </a:rPr>
              <a:t>oring Guide </a:t>
            </a:r>
          </a:p>
          <a:p>
            <a:endParaRPr lang="en-US" dirty="0"/>
          </a:p>
        </p:txBody>
      </p:sp>
    </p:spTree>
    <p:extLst>
      <p:ext uri="{BB962C8B-B14F-4D97-AF65-F5344CB8AC3E}">
        <p14:creationId xmlns:p14="http://schemas.microsoft.com/office/powerpoint/2010/main" val="374761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500"/>
                                        <p:tgtEl>
                                          <p:spTgt spid="4">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t>SAT Writing Test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9782" y="2280285"/>
            <a:ext cx="3505200" cy="321945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7800" y="1965960"/>
            <a:ext cx="3810000" cy="3848100"/>
          </a:xfrm>
          <a:prstGeom prst="rect">
            <a:avLst/>
          </a:prstGeom>
        </p:spPr>
      </p:pic>
      <p:sp>
        <p:nvSpPr>
          <p:cNvPr id="6" name="Rectangle: Rounded Corners 5">
            <a:extLst>
              <a:ext uri="{FF2B5EF4-FFF2-40B4-BE49-F238E27FC236}">
                <a16:creationId xmlns:a16="http://schemas.microsoft.com/office/drawing/2014/main" id="{4B6D22D4-3272-43A6-BB10-9903C09D2312}"/>
              </a:ext>
            </a:extLst>
          </p:cNvPr>
          <p:cNvSpPr/>
          <p:nvPr/>
        </p:nvSpPr>
        <p:spPr>
          <a:xfrm>
            <a:off x="561474" y="465221"/>
            <a:ext cx="11181347" cy="6015790"/>
          </a:xfrm>
          <a:prstGeom prst="roundRect">
            <a:avLst/>
          </a:prstGeom>
          <a:solidFill>
            <a:srgbClr val="A6DEF4">
              <a:alpha val="21000"/>
            </a:srgbClr>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8917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15878" y="312821"/>
            <a:ext cx="4360244" cy="922421"/>
          </a:xfrm>
          <a:ln w="28575">
            <a:solidFill>
              <a:schemeClr val="tx1"/>
            </a:solidFill>
          </a:ln>
        </p:spPr>
        <p:txBody>
          <a:bodyPr>
            <a:normAutofit/>
          </a:bodyPr>
          <a:lstStyle/>
          <a:p>
            <a:pPr algn="ctr">
              <a:lnSpc>
                <a:spcPct val="100000"/>
              </a:lnSpc>
            </a:pPr>
            <a:r>
              <a:rPr lang="en-US" sz="5400" b="1" dirty="0">
                <a:solidFill>
                  <a:schemeClr val="accent6">
                    <a:lumMod val="75000"/>
                  </a:schemeClr>
                </a:solidFill>
              </a:rPr>
              <a:t>Helpful Hints</a:t>
            </a:r>
            <a:endParaRPr lang="en-US" sz="6000" b="1" dirty="0">
              <a:solidFill>
                <a:schemeClr val="accent6">
                  <a:lumMod val="75000"/>
                </a:schemeClr>
              </a:solidFill>
            </a:endParaRPr>
          </a:p>
        </p:txBody>
      </p:sp>
      <p:sp>
        <p:nvSpPr>
          <p:cNvPr id="3" name="TextBox 2"/>
          <p:cNvSpPr txBox="1"/>
          <p:nvPr/>
        </p:nvSpPr>
        <p:spPr>
          <a:xfrm>
            <a:off x="869483" y="1504749"/>
            <a:ext cx="11506200" cy="6078587"/>
          </a:xfrm>
          <a:prstGeom prst="rect">
            <a:avLst/>
          </a:prstGeom>
          <a:noFill/>
        </p:spPr>
        <p:txBody>
          <a:bodyPr wrap="square" rtlCol="0">
            <a:spAutoFit/>
          </a:bodyPr>
          <a:lstStyle/>
          <a:p>
            <a:pPr>
              <a:spcBef>
                <a:spcPts val="600"/>
              </a:spcBef>
            </a:pPr>
            <a:r>
              <a:rPr lang="en-US" sz="4000" b="1" dirty="0"/>
              <a:t>What do good writers do?</a:t>
            </a:r>
          </a:p>
          <a:p>
            <a:pPr>
              <a:spcBef>
                <a:spcPts val="600"/>
              </a:spcBef>
              <a:spcAft>
                <a:spcPts val="600"/>
              </a:spcAft>
            </a:pPr>
            <a:endParaRPr lang="en-US" sz="1200" dirty="0"/>
          </a:p>
          <a:p>
            <a:pPr marL="342900" indent="-342900">
              <a:spcAft>
                <a:spcPts val="600"/>
              </a:spcAft>
              <a:buFont typeface="Arial" panose="020B0604020202020204" pitchFamily="34" charset="0"/>
              <a:buChar char="•"/>
            </a:pPr>
            <a:r>
              <a:rPr lang="en-US" sz="4000" dirty="0"/>
              <a:t>Avoid excessive </a:t>
            </a:r>
            <a:r>
              <a:rPr lang="en-US" sz="4000" b="1" dirty="0">
                <a:solidFill>
                  <a:schemeClr val="accent1">
                    <a:lumMod val="50000"/>
                  </a:schemeClr>
                </a:solidFill>
              </a:rPr>
              <a:t>wordiness</a:t>
            </a:r>
            <a:r>
              <a:rPr lang="en-US" sz="4000" dirty="0"/>
              <a:t> = BE CONCISE!</a:t>
            </a:r>
          </a:p>
          <a:p>
            <a:pPr marL="342900" indent="-342900">
              <a:spcBef>
                <a:spcPts val="600"/>
              </a:spcBef>
              <a:spcAft>
                <a:spcPts val="600"/>
              </a:spcAft>
              <a:buFont typeface="Arial" panose="020B0604020202020204" pitchFamily="34" charset="0"/>
              <a:buChar char="•"/>
            </a:pPr>
            <a:r>
              <a:rPr lang="en-US" sz="4000" dirty="0"/>
              <a:t>Avoid </a:t>
            </a:r>
            <a:r>
              <a:rPr lang="en-US" sz="4000" b="1" dirty="0">
                <a:solidFill>
                  <a:schemeClr val="accent1">
                    <a:lumMod val="50000"/>
                  </a:schemeClr>
                </a:solidFill>
              </a:rPr>
              <a:t>redundancy</a:t>
            </a:r>
          </a:p>
          <a:p>
            <a:pPr marL="342900" indent="-342900">
              <a:spcBef>
                <a:spcPts val="600"/>
              </a:spcBef>
              <a:spcAft>
                <a:spcPts val="600"/>
              </a:spcAft>
              <a:buFont typeface="Arial" panose="020B0604020202020204" pitchFamily="34" charset="0"/>
              <a:buChar char="•"/>
            </a:pPr>
            <a:r>
              <a:rPr lang="en-US" sz="4000" dirty="0"/>
              <a:t>Omit </a:t>
            </a:r>
            <a:r>
              <a:rPr lang="en-US" sz="4000" b="1" dirty="0">
                <a:solidFill>
                  <a:schemeClr val="accent1">
                    <a:lumMod val="50000"/>
                  </a:schemeClr>
                </a:solidFill>
              </a:rPr>
              <a:t>unnecessary</a:t>
            </a:r>
            <a:r>
              <a:rPr lang="en-US" sz="4000" dirty="0"/>
              <a:t> or </a:t>
            </a:r>
            <a:r>
              <a:rPr lang="en-US" sz="4000" b="1" dirty="0">
                <a:solidFill>
                  <a:schemeClr val="accent1">
                    <a:lumMod val="50000"/>
                  </a:schemeClr>
                </a:solidFill>
              </a:rPr>
              <a:t>irrelevant</a:t>
            </a:r>
            <a:r>
              <a:rPr lang="en-US" sz="4000" dirty="0"/>
              <a:t> details</a:t>
            </a:r>
          </a:p>
          <a:p>
            <a:pPr marL="342900" indent="-342900">
              <a:spcBef>
                <a:spcPts val="600"/>
              </a:spcBef>
              <a:spcAft>
                <a:spcPts val="600"/>
              </a:spcAft>
              <a:buFont typeface="Arial" panose="020B0604020202020204" pitchFamily="34" charset="0"/>
              <a:buChar char="•"/>
            </a:pPr>
            <a:r>
              <a:rPr lang="en-US" sz="4000" dirty="0"/>
              <a:t>Maintain a </a:t>
            </a:r>
            <a:r>
              <a:rPr lang="en-US" sz="4000" b="1" dirty="0">
                <a:solidFill>
                  <a:schemeClr val="accent1">
                    <a:lumMod val="50000"/>
                  </a:schemeClr>
                </a:solidFill>
              </a:rPr>
              <a:t>consistent tone </a:t>
            </a:r>
            <a:r>
              <a:rPr lang="en-US" sz="4000" dirty="0"/>
              <a:t>and </a:t>
            </a:r>
            <a:r>
              <a:rPr lang="en-US" sz="4000" b="1" dirty="0">
                <a:solidFill>
                  <a:schemeClr val="accent1">
                    <a:lumMod val="50000"/>
                  </a:schemeClr>
                </a:solidFill>
              </a:rPr>
              <a:t>style</a:t>
            </a:r>
          </a:p>
          <a:p>
            <a:pPr marL="342900" indent="-342900">
              <a:spcBef>
                <a:spcPts val="600"/>
              </a:spcBef>
              <a:spcAft>
                <a:spcPts val="600"/>
              </a:spcAft>
              <a:buFont typeface="Arial" panose="020B0604020202020204" pitchFamily="34" charset="0"/>
              <a:buChar char="•"/>
            </a:pPr>
            <a:r>
              <a:rPr lang="en-US" sz="4000" dirty="0"/>
              <a:t>Use effective </a:t>
            </a:r>
            <a:r>
              <a:rPr lang="en-US" sz="4000" b="1" dirty="0">
                <a:solidFill>
                  <a:schemeClr val="accent1">
                    <a:lumMod val="50000"/>
                  </a:schemeClr>
                </a:solidFill>
              </a:rPr>
              <a:t>transitions</a:t>
            </a:r>
          </a:p>
          <a:p>
            <a:endParaRPr lang="en-US" sz="2400" dirty="0"/>
          </a:p>
          <a:p>
            <a:endParaRPr lang="en-US" sz="2400" dirty="0"/>
          </a:p>
          <a:p>
            <a:r>
              <a:rPr lang="en-US" sz="2400" dirty="0"/>
              <a:t>	</a:t>
            </a:r>
          </a:p>
        </p:txBody>
      </p:sp>
    </p:spTree>
    <p:extLst>
      <p:ext uri="{BB962C8B-B14F-4D97-AF65-F5344CB8AC3E}">
        <p14:creationId xmlns:p14="http://schemas.microsoft.com/office/powerpoint/2010/main" val="319383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3876173" y="385010"/>
            <a:ext cx="4439653" cy="818148"/>
          </a:xfrm>
          <a:ln w="38100">
            <a:solidFill>
              <a:schemeClr val="tx1"/>
            </a:solidFill>
          </a:ln>
        </p:spPr>
        <p:txBody>
          <a:bodyPr>
            <a:noAutofit/>
          </a:bodyPr>
          <a:lstStyle/>
          <a:p>
            <a:pPr algn="ctr">
              <a:lnSpc>
                <a:spcPct val="100000"/>
              </a:lnSpc>
            </a:pPr>
            <a:r>
              <a:rPr lang="en-US" sz="5400" b="1" dirty="0">
                <a:solidFill>
                  <a:schemeClr val="accent6">
                    <a:lumMod val="75000"/>
                  </a:schemeClr>
                </a:solidFill>
              </a:rPr>
              <a:t>The SAT Essay </a:t>
            </a:r>
            <a:endParaRPr lang="en-US" sz="3600" dirty="0"/>
          </a:p>
        </p:txBody>
      </p:sp>
      <p:sp>
        <p:nvSpPr>
          <p:cNvPr id="4" name="Content Placeholder 3"/>
          <p:cNvSpPr>
            <a:spLocks noGrp="1"/>
          </p:cNvSpPr>
          <p:nvPr>
            <p:ph idx="1"/>
          </p:nvPr>
        </p:nvSpPr>
        <p:spPr>
          <a:xfrm>
            <a:off x="387233" y="1390850"/>
            <a:ext cx="11417531" cy="4785360"/>
          </a:xfrm>
        </p:spPr>
        <p:txBody>
          <a:bodyPr>
            <a:normAutofit lnSpcReduction="10000"/>
          </a:bodyPr>
          <a:lstStyle/>
          <a:p>
            <a:pPr marL="0" indent="0">
              <a:spcAft>
                <a:spcPts val="1200"/>
              </a:spcAft>
              <a:buNone/>
            </a:pPr>
            <a:r>
              <a:rPr lang="en-US" sz="8000" b="1" dirty="0">
                <a:latin typeface="Aldhabi" panose="01000000000000000000" pitchFamily="2" charset="-78"/>
                <a:cs typeface="Aldhabi" panose="01000000000000000000" pitchFamily="2" charset="-78"/>
              </a:rPr>
              <a:t>Read the prompt </a:t>
            </a:r>
            <a:endParaRPr lang="en-US" sz="8000" b="1" dirty="0">
              <a:solidFill>
                <a:schemeClr val="tx1"/>
              </a:solidFill>
              <a:latin typeface="Aldhabi" panose="01000000000000000000" pitchFamily="2" charset="-78"/>
              <a:cs typeface="Aldhabi" panose="01000000000000000000" pitchFamily="2" charset="-78"/>
            </a:endParaRPr>
          </a:p>
          <a:p>
            <a:pPr marL="1379538" lvl="1" indent="-685800">
              <a:spcAft>
                <a:spcPts val="1200"/>
              </a:spcAft>
            </a:pPr>
            <a:r>
              <a:rPr lang="en-US" sz="4800" b="1" dirty="0">
                <a:solidFill>
                  <a:schemeClr val="tx1"/>
                </a:solidFill>
              </a:rPr>
              <a:t>Break down the pre-reading advice</a:t>
            </a:r>
          </a:p>
          <a:p>
            <a:pPr marL="1379538" lvl="1" indent="-685800">
              <a:spcAft>
                <a:spcPts val="1200"/>
              </a:spcAft>
            </a:pPr>
            <a:r>
              <a:rPr lang="en-US" sz="4800" b="1" dirty="0">
                <a:solidFill>
                  <a:schemeClr val="tx1"/>
                </a:solidFill>
              </a:rPr>
              <a:t>Read the passage</a:t>
            </a:r>
          </a:p>
          <a:p>
            <a:pPr marL="1379538" lvl="1" indent="-685800"/>
            <a:r>
              <a:rPr lang="en-US" sz="4800" b="1" dirty="0">
                <a:solidFill>
                  <a:schemeClr val="tx1"/>
                </a:solidFill>
              </a:rPr>
              <a:t>Look at how the</a:t>
            </a:r>
            <a:r>
              <a:rPr lang="en-US" sz="4800" dirty="0">
                <a:solidFill>
                  <a:schemeClr val="tx1"/>
                </a:solidFill>
              </a:rPr>
              <a:t> </a:t>
            </a:r>
            <a:r>
              <a:rPr lang="en-US" sz="4800" b="1" dirty="0">
                <a:solidFill>
                  <a:schemeClr val="tx1"/>
                </a:solidFill>
              </a:rPr>
              <a:t>author </a:t>
            </a:r>
            <a:r>
              <a:rPr lang="en-US" sz="4800" b="1" u="sng" dirty="0">
                <a:solidFill>
                  <a:schemeClr val="tx1"/>
                </a:solidFill>
              </a:rPr>
              <a:t>builds</a:t>
            </a:r>
            <a:r>
              <a:rPr lang="en-US" sz="4800" b="1" dirty="0">
                <a:solidFill>
                  <a:schemeClr val="tx1"/>
                </a:solidFill>
              </a:rPr>
              <a:t> an argument, using specific devices, to persuade an audience</a:t>
            </a:r>
            <a:r>
              <a:rPr lang="en-US" sz="4000" b="1" dirty="0">
                <a:solidFill>
                  <a:schemeClr val="tx1"/>
                </a:solidFill>
              </a:rPr>
              <a:t> </a:t>
            </a:r>
          </a:p>
          <a:p>
            <a:endParaRPr lang="en-US" dirty="0"/>
          </a:p>
        </p:txBody>
      </p:sp>
    </p:spTree>
    <p:extLst>
      <p:ext uri="{BB962C8B-B14F-4D97-AF65-F5344CB8AC3E}">
        <p14:creationId xmlns:p14="http://schemas.microsoft.com/office/powerpoint/2010/main" val="1285624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97179" y="237885"/>
            <a:ext cx="5197641" cy="814013"/>
          </a:xfrm>
          <a:ln w="19050">
            <a:solidFill>
              <a:schemeClr val="tx1"/>
            </a:solidFill>
          </a:ln>
        </p:spPr>
        <p:txBody>
          <a:bodyPr>
            <a:noAutofit/>
          </a:bodyPr>
          <a:lstStyle/>
          <a:p>
            <a:pPr algn="ctr">
              <a:lnSpc>
                <a:spcPct val="100000"/>
              </a:lnSpc>
            </a:pPr>
            <a:r>
              <a:rPr lang="en-US" sz="4800" b="1" dirty="0">
                <a:solidFill>
                  <a:schemeClr val="accent6">
                    <a:lumMod val="50000"/>
                  </a:schemeClr>
                </a:solidFill>
              </a:rPr>
              <a:t>Persuasive Appeals</a:t>
            </a:r>
          </a:p>
        </p:txBody>
      </p:sp>
      <p:sp>
        <p:nvSpPr>
          <p:cNvPr id="3" name="Content Placeholder 2"/>
          <p:cNvSpPr>
            <a:spLocks noGrp="1"/>
          </p:cNvSpPr>
          <p:nvPr>
            <p:ph sz="half" idx="1"/>
          </p:nvPr>
        </p:nvSpPr>
        <p:spPr>
          <a:xfrm>
            <a:off x="240629" y="1318458"/>
            <a:ext cx="6464968" cy="5090161"/>
          </a:xfrm>
        </p:spPr>
        <p:txBody>
          <a:bodyPr>
            <a:normAutofit lnSpcReduction="10000"/>
          </a:bodyPr>
          <a:lstStyle/>
          <a:p>
            <a:r>
              <a:rPr lang="en-US" sz="3600" b="1" dirty="0">
                <a:solidFill>
                  <a:schemeClr val="tx1"/>
                </a:solidFill>
              </a:rPr>
              <a:t>Ethos </a:t>
            </a:r>
            <a:r>
              <a:rPr lang="en-US" sz="3600" dirty="0">
                <a:solidFill>
                  <a:schemeClr val="tx1"/>
                </a:solidFill>
              </a:rPr>
              <a:t>uses </a:t>
            </a:r>
            <a:r>
              <a:rPr lang="en-US" sz="3600" i="1" dirty="0">
                <a:solidFill>
                  <a:schemeClr val="tx1"/>
                </a:solidFill>
              </a:rPr>
              <a:t>authority</a:t>
            </a:r>
            <a:r>
              <a:rPr lang="en-US" sz="3600" dirty="0">
                <a:solidFill>
                  <a:schemeClr val="tx1"/>
                </a:solidFill>
              </a:rPr>
              <a:t> </a:t>
            </a:r>
          </a:p>
          <a:p>
            <a:pPr marL="746125" lvl="1" indent="-280988">
              <a:buFont typeface="Wingdings" panose="05000000000000000000" pitchFamily="2" charset="2"/>
              <a:buChar char="§"/>
            </a:pPr>
            <a:r>
              <a:rPr lang="en-US" sz="2800" dirty="0">
                <a:solidFill>
                  <a:schemeClr val="accent1">
                    <a:lumMod val="75000"/>
                  </a:schemeClr>
                </a:solidFill>
              </a:rPr>
              <a:t>Speaker is an expert or otherwise should be trusted. </a:t>
            </a:r>
          </a:p>
          <a:p>
            <a:pPr marL="746125" lvl="1" indent="-280988">
              <a:buFont typeface="Wingdings" panose="05000000000000000000" pitchFamily="2" charset="2"/>
              <a:buChar char="§"/>
            </a:pPr>
            <a:r>
              <a:rPr lang="en-US" sz="2800" dirty="0">
                <a:solidFill>
                  <a:schemeClr val="accent1">
                    <a:lumMod val="75000"/>
                  </a:schemeClr>
                </a:solidFill>
              </a:rPr>
              <a:t>This can also be an appeal to a person’s morals or values.</a:t>
            </a:r>
          </a:p>
          <a:p>
            <a:pPr marL="746125" lvl="1" indent="-280988">
              <a:buFont typeface="Wingdings" panose="05000000000000000000" pitchFamily="2" charset="2"/>
              <a:buChar char="§"/>
            </a:pPr>
            <a:r>
              <a:rPr lang="en-US" sz="2800" dirty="0">
                <a:solidFill>
                  <a:schemeClr val="accent1">
                    <a:lumMod val="75000"/>
                  </a:schemeClr>
                </a:solidFill>
              </a:rPr>
              <a:t>May include anecdotes or allusions</a:t>
            </a:r>
          </a:p>
          <a:p>
            <a:pPr lvl="1"/>
            <a:endParaRPr lang="en-US" dirty="0"/>
          </a:p>
          <a:p>
            <a:r>
              <a:rPr lang="en-US" sz="3600" b="1" dirty="0">
                <a:solidFill>
                  <a:schemeClr val="tx1"/>
                </a:solidFill>
              </a:rPr>
              <a:t>Pathos </a:t>
            </a:r>
            <a:r>
              <a:rPr lang="en-US" sz="3600" dirty="0">
                <a:solidFill>
                  <a:schemeClr val="tx1"/>
                </a:solidFill>
              </a:rPr>
              <a:t>uses </a:t>
            </a:r>
            <a:r>
              <a:rPr lang="en-US" sz="3600" i="1" dirty="0">
                <a:solidFill>
                  <a:schemeClr val="tx1"/>
                </a:solidFill>
              </a:rPr>
              <a:t>emotions</a:t>
            </a:r>
            <a:r>
              <a:rPr lang="en-US" sz="3600" dirty="0">
                <a:solidFill>
                  <a:schemeClr val="tx1"/>
                </a:solidFill>
              </a:rPr>
              <a:t>  </a:t>
            </a:r>
          </a:p>
          <a:p>
            <a:pPr marL="738188" lvl="1" indent="-273050">
              <a:buFont typeface="Wingdings" panose="05000000000000000000" pitchFamily="2" charset="2"/>
              <a:buChar char="§"/>
            </a:pPr>
            <a:r>
              <a:rPr lang="en-US" sz="2800" dirty="0">
                <a:solidFill>
                  <a:schemeClr val="accent1">
                    <a:lumMod val="75000"/>
                  </a:schemeClr>
                </a:solidFill>
              </a:rPr>
              <a:t>Can be done with pictures, music, or passionate expression by the speaker.  </a:t>
            </a:r>
          </a:p>
          <a:p>
            <a:pPr marL="738188" lvl="1" indent="-273050">
              <a:buFont typeface="Wingdings" panose="05000000000000000000" pitchFamily="2" charset="2"/>
              <a:buChar char="§"/>
            </a:pPr>
            <a:r>
              <a:rPr lang="en-US" sz="2800" dirty="0">
                <a:solidFill>
                  <a:schemeClr val="accent1">
                    <a:lumMod val="75000"/>
                  </a:schemeClr>
                </a:solidFill>
              </a:rPr>
              <a:t>The goal is to get a strong emotion from the audience.</a:t>
            </a:r>
          </a:p>
        </p:txBody>
      </p:sp>
      <p:sp>
        <p:nvSpPr>
          <p:cNvPr id="4" name="Content Placeholder 3"/>
          <p:cNvSpPr>
            <a:spLocks noGrp="1"/>
          </p:cNvSpPr>
          <p:nvPr>
            <p:ph sz="half" idx="2"/>
          </p:nvPr>
        </p:nvSpPr>
        <p:spPr>
          <a:xfrm>
            <a:off x="6817896" y="1318458"/>
            <a:ext cx="5053263" cy="4977865"/>
          </a:xfrm>
        </p:spPr>
        <p:txBody>
          <a:bodyPr>
            <a:normAutofit lnSpcReduction="10000"/>
          </a:bodyPr>
          <a:lstStyle/>
          <a:p>
            <a:pPr marL="45720" indent="0">
              <a:buNone/>
            </a:pPr>
            <a:r>
              <a:rPr lang="en-US" sz="3600" b="1" dirty="0">
                <a:solidFill>
                  <a:schemeClr val="tx1"/>
                </a:solidFill>
              </a:rPr>
              <a:t>Logos </a:t>
            </a:r>
            <a:r>
              <a:rPr lang="en-US" sz="3600" dirty="0">
                <a:solidFill>
                  <a:schemeClr val="tx1"/>
                </a:solidFill>
              </a:rPr>
              <a:t>uses </a:t>
            </a:r>
            <a:r>
              <a:rPr lang="en-US" sz="3600" i="1" dirty="0">
                <a:solidFill>
                  <a:schemeClr val="tx1"/>
                </a:solidFill>
              </a:rPr>
              <a:t>logic</a:t>
            </a:r>
            <a:endParaRPr lang="en-US" sz="3600" dirty="0">
              <a:solidFill>
                <a:schemeClr val="tx1"/>
              </a:solidFill>
            </a:endParaRPr>
          </a:p>
          <a:p>
            <a:pPr marL="625475" indent="-288925">
              <a:buFont typeface="Wingdings" panose="05000000000000000000" pitchFamily="2" charset="2"/>
              <a:buChar char="§"/>
            </a:pPr>
            <a:r>
              <a:rPr lang="en-US" sz="2800" dirty="0">
                <a:solidFill>
                  <a:schemeClr val="accent1">
                    <a:lumMod val="75000"/>
                  </a:schemeClr>
                </a:solidFill>
              </a:rPr>
              <a:t>Facts or data to support a side.</a:t>
            </a:r>
          </a:p>
          <a:p>
            <a:pPr marL="625475" indent="-288925">
              <a:buFont typeface="Wingdings" panose="05000000000000000000" pitchFamily="2" charset="2"/>
              <a:buChar char="§"/>
            </a:pPr>
            <a:r>
              <a:rPr lang="en-US" sz="2800" dirty="0">
                <a:solidFill>
                  <a:schemeClr val="accent1">
                    <a:lumMod val="75000"/>
                  </a:schemeClr>
                </a:solidFill>
              </a:rPr>
              <a:t>Sometimes, this information can be false or misleading.</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7252" y="4059050"/>
            <a:ext cx="3773907" cy="22372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23836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31035" y="498594"/>
            <a:ext cx="6448925" cy="1457363"/>
          </a:xfrm>
          <a:ln w="28575">
            <a:solidFill>
              <a:schemeClr val="tx1"/>
            </a:solidFill>
          </a:ln>
        </p:spPr>
        <p:txBody>
          <a:bodyPr>
            <a:normAutofit fontScale="90000"/>
          </a:bodyPr>
          <a:lstStyle/>
          <a:p>
            <a:pPr algn="ctr">
              <a:lnSpc>
                <a:spcPct val="100000"/>
              </a:lnSpc>
            </a:pPr>
            <a:r>
              <a:rPr lang="en-US" sz="6000" b="1" dirty="0">
                <a:solidFill>
                  <a:schemeClr val="accent6">
                    <a:lumMod val="50000"/>
                  </a:schemeClr>
                </a:solidFill>
              </a:rPr>
              <a:t>Identify the Appeals</a:t>
            </a:r>
          </a:p>
        </p:txBody>
      </p:sp>
      <p:pic>
        <p:nvPicPr>
          <p:cNvPr id="4" name="Content Placeholder 3" descr="Image"/>
          <p:cNvPicPr>
            <a:picLocks noGrp="1" noChangeAspect="1"/>
          </p:cNvPicPr>
          <p:nvPr>
            <p:ph idx="1"/>
          </p:nvPr>
        </p:nvPicPr>
        <p:blipFill rotWithShape="1">
          <a:blip r:embed="rId3"/>
          <a:srcRect r="17368"/>
          <a:stretch/>
        </p:blipFill>
        <p:spPr>
          <a:xfrm>
            <a:off x="7102450" y="291225"/>
            <a:ext cx="4283267" cy="5906667"/>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208547" y="2152849"/>
            <a:ext cx="6893903" cy="3477875"/>
          </a:xfrm>
          <a:prstGeom prst="rect">
            <a:avLst/>
          </a:prstGeom>
        </p:spPr>
        <p:txBody>
          <a:bodyPr wrap="square" rtlCol="0">
            <a:spAutoFit/>
          </a:bodyPr>
          <a:lstStyle/>
          <a:p>
            <a:pPr algn="ctr"/>
            <a:r>
              <a:rPr lang="en-US" sz="5400" b="1" dirty="0">
                <a:solidFill>
                  <a:schemeClr val="accent5">
                    <a:lumMod val="50000"/>
                  </a:schemeClr>
                </a:solidFill>
              </a:rPr>
              <a:t>Ethos</a:t>
            </a:r>
            <a:r>
              <a:rPr lang="en-US" sz="5400" b="1" dirty="0"/>
              <a:t> (Credibility)</a:t>
            </a:r>
          </a:p>
          <a:p>
            <a:pPr algn="ctr"/>
            <a:endParaRPr lang="en-US" sz="2000" dirty="0"/>
          </a:p>
          <a:p>
            <a:pPr algn="ctr"/>
            <a:r>
              <a:rPr lang="en-US" sz="5400" b="1" dirty="0">
                <a:solidFill>
                  <a:schemeClr val="accent3">
                    <a:lumMod val="50000"/>
                  </a:schemeClr>
                </a:solidFill>
              </a:rPr>
              <a:t>Pathos</a:t>
            </a:r>
            <a:r>
              <a:rPr lang="en-US" sz="5400" b="1" dirty="0"/>
              <a:t> (Emotions)</a:t>
            </a:r>
          </a:p>
          <a:p>
            <a:pPr algn="ctr"/>
            <a:endParaRPr lang="en-US" sz="2000" dirty="0"/>
          </a:p>
          <a:p>
            <a:pPr algn="ctr"/>
            <a:r>
              <a:rPr lang="en-US" sz="5400" b="1" dirty="0">
                <a:solidFill>
                  <a:srgbClr val="F62812"/>
                </a:solidFill>
              </a:rPr>
              <a:t>Logos</a:t>
            </a:r>
            <a:r>
              <a:rPr lang="en-US" sz="5400" b="1" dirty="0"/>
              <a:t> (Facts)</a:t>
            </a:r>
          </a:p>
          <a:p>
            <a:pPr algn="ctr"/>
            <a:endParaRPr lang="en-US" dirty="0"/>
          </a:p>
        </p:txBody>
      </p:sp>
    </p:spTree>
    <p:extLst>
      <p:ext uri="{BB962C8B-B14F-4D97-AF65-F5344CB8AC3E}">
        <p14:creationId xmlns:p14="http://schemas.microsoft.com/office/powerpoint/2010/main" val="2216473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757573" y="352588"/>
            <a:ext cx="4676853" cy="1357499"/>
          </a:xfrm>
          <a:ln w="19050">
            <a:solidFill>
              <a:schemeClr val="tx1"/>
            </a:solidFill>
          </a:ln>
        </p:spPr>
        <p:txBody>
          <a:bodyPr>
            <a:noAutofit/>
          </a:bodyPr>
          <a:lstStyle/>
          <a:p>
            <a:pPr algn="ctr">
              <a:lnSpc>
                <a:spcPct val="100000"/>
              </a:lnSpc>
            </a:pPr>
            <a:r>
              <a:rPr lang="en-US" sz="5400" b="1" dirty="0">
                <a:solidFill>
                  <a:schemeClr val="accent6">
                    <a:lumMod val="50000"/>
                  </a:schemeClr>
                </a:solidFill>
              </a:rPr>
              <a:t>SAT Essay Test</a:t>
            </a:r>
            <a:br>
              <a:rPr lang="en-US" sz="5400" dirty="0">
                <a:solidFill>
                  <a:schemeClr val="accent6">
                    <a:lumMod val="50000"/>
                  </a:schemeClr>
                </a:solidFill>
              </a:rPr>
            </a:br>
            <a:r>
              <a:rPr lang="en-US" sz="4400" b="1" dirty="0"/>
              <a:t>50 minutes</a:t>
            </a:r>
            <a:endParaRPr lang="en-US" sz="4800" b="1" dirty="0"/>
          </a:p>
        </p:txBody>
      </p:sp>
      <p:sp>
        <p:nvSpPr>
          <p:cNvPr id="3" name="TextBox 2"/>
          <p:cNvSpPr txBox="1"/>
          <p:nvPr/>
        </p:nvSpPr>
        <p:spPr>
          <a:xfrm>
            <a:off x="1014992" y="2030929"/>
            <a:ext cx="11509552" cy="4216539"/>
          </a:xfrm>
          <a:prstGeom prst="rect">
            <a:avLst/>
          </a:prstGeom>
          <a:noFill/>
        </p:spPr>
        <p:txBody>
          <a:bodyPr wrap="square" rtlCol="0">
            <a:spAutoFit/>
          </a:bodyPr>
          <a:lstStyle/>
          <a:p>
            <a:r>
              <a:rPr lang="en-US" sz="4400" b="1" dirty="0"/>
              <a:t>Your response should:</a:t>
            </a:r>
          </a:p>
          <a:p>
            <a:pPr marL="971550" lvl="1" indent="-514350">
              <a:buFont typeface="Arial" panose="020B0604020202020204" pitchFamily="34" charset="0"/>
              <a:buChar char="•"/>
            </a:pPr>
            <a:r>
              <a:rPr lang="en-US" sz="4000" b="1" dirty="0">
                <a:solidFill>
                  <a:schemeClr val="accent2">
                    <a:lumMod val="50000"/>
                  </a:schemeClr>
                </a:solidFill>
              </a:rPr>
              <a:t>Demonstrate analysis</a:t>
            </a:r>
            <a:r>
              <a:rPr lang="en-US" sz="4000" dirty="0">
                <a:solidFill>
                  <a:schemeClr val="accent2">
                    <a:lumMod val="50000"/>
                  </a:schemeClr>
                </a:solidFill>
              </a:rPr>
              <a:t> </a:t>
            </a:r>
            <a:r>
              <a:rPr lang="en-US" sz="4000" b="1" dirty="0"/>
              <a:t>of</a:t>
            </a:r>
            <a:r>
              <a:rPr lang="en-US" sz="4000" b="1" dirty="0">
                <a:solidFill>
                  <a:schemeClr val="accent1"/>
                </a:solidFill>
              </a:rPr>
              <a:t> </a:t>
            </a:r>
            <a:r>
              <a:rPr lang="en-US" sz="4000" b="1" dirty="0"/>
              <a:t>the passage</a:t>
            </a:r>
            <a:r>
              <a:rPr lang="en-US" sz="4000" dirty="0"/>
              <a:t> </a:t>
            </a:r>
          </a:p>
          <a:p>
            <a:pPr marL="971550" lvl="1" indent="-514350">
              <a:buFont typeface="Arial" panose="020B0604020202020204" pitchFamily="34" charset="0"/>
              <a:buChar char="•"/>
            </a:pPr>
            <a:r>
              <a:rPr lang="en-US" sz="4000" b="1" dirty="0">
                <a:solidFill>
                  <a:schemeClr val="accent2">
                    <a:lumMod val="50000"/>
                  </a:schemeClr>
                </a:solidFill>
              </a:rPr>
              <a:t>Identify</a:t>
            </a:r>
            <a:r>
              <a:rPr lang="en-US" sz="4000" b="1" dirty="0">
                <a:solidFill>
                  <a:srgbClr val="00B050"/>
                </a:solidFill>
              </a:rPr>
              <a:t> </a:t>
            </a:r>
            <a:r>
              <a:rPr lang="en-US" sz="4000" b="1" dirty="0"/>
              <a:t>author’s use of </a:t>
            </a:r>
          </a:p>
          <a:p>
            <a:pPr marL="2005013" lvl="2" indent="-400050">
              <a:buFont typeface="Wingdings" panose="05000000000000000000" pitchFamily="2" charset="2"/>
              <a:buChar char="§"/>
            </a:pPr>
            <a:r>
              <a:rPr lang="en-US" sz="3600" b="1" dirty="0"/>
              <a:t>evidence</a:t>
            </a:r>
          </a:p>
          <a:p>
            <a:pPr marL="2005013" lvl="2" indent="-400050">
              <a:buFont typeface="Wingdings" panose="05000000000000000000" pitchFamily="2" charset="2"/>
              <a:buChar char="§"/>
            </a:pPr>
            <a:r>
              <a:rPr lang="en-US" sz="3600" b="1" dirty="0"/>
              <a:t>reasoning (logic)</a:t>
            </a:r>
          </a:p>
          <a:p>
            <a:pPr marL="2005013" lvl="2" indent="-400050">
              <a:buFont typeface="Wingdings" panose="05000000000000000000" pitchFamily="2" charset="2"/>
              <a:buChar char="§"/>
            </a:pPr>
            <a:r>
              <a:rPr lang="en-US" sz="3600" b="1" dirty="0"/>
              <a:t>stylistic and persuasive elements</a:t>
            </a:r>
            <a:endParaRPr lang="en-US" sz="3600" dirty="0"/>
          </a:p>
          <a:p>
            <a:pPr marL="2005013" lvl="3" indent="-400050">
              <a:buFont typeface="Wingdings" panose="05000000000000000000" pitchFamily="2" charset="2"/>
              <a:buChar char="§"/>
            </a:pPr>
            <a:r>
              <a:rPr lang="en-US" sz="3600" b="1" dirty="0"/>
              <a:t>persuasiveness of the passage. </a:t>
            </a:r>
          </a:p>
        </p:txBody>
      </p:sp>
    </p:spTree>
    <p:extLst>
      <p:ext uri="{BB962C8B-B14F-4D97-AF65-F5344CB8AC3E}">
        <p14:creationId xmlns:p14="http://schemas.microsoft.com/office/powerpoint/2010/main" val="295125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05270" y="211473"/>
            <a:ext cx="5381460" cy="649324"/>
          </a:xfrm>
          <a:ln w="19050">
            <a:solidFill>
              <a:schemeClr val="tx1"/>
            </a:solidFill>
          </a:ln>
        </p:spPr>
        <p:txBody>
          <a:bodyPr>
            <a:normAutofit/>
          </a:bodyPr>
          <a:lstStyle/>
          <a:p>
            <a:pPr algn="ctr">
              <a:lnSpc>
                <a:spcPct val="100000"/>
              </a:lnSpc>
            </a:pPr>
            <a:r>
              <a:rPr lang="en-US" sz="3600" b="1" dirty="0">
                <a:solidFill>
                  <a:schemeClr val="accent6">
                    <a:lumMod val="50000"/>
                  </a:schemeClr>
                </a:solidFill>
              </a:rPr>
              <a:t>SAT Essay Test Strategies</a:t>
            </a:r>
          </a:p>
        </p:txBody>
      </p:sp>
      <p:sp>
        <p:nvSpPr>
          <p:cNvPr id="3" name="TextBox 2"/>
          <p:cNvSpPr txBox="1"/>
          <p:nvPr/>
        </p:nvSpPr>
        <p:spPr>
          <a:xfrm>
            <a:off x="308778" y="1018292"/>
            <a:ext cx="11574444" cy="5693866"/>
          </a:xfrm>
          <a:prstGeom prst="rect">
            <a:avLst/>
          </a:prstGeom>
          <a:noFill/>
        </p:spPr>
        <p:txBody>
          <a:bodyPr wrap="square" rtlCol="0">
            <a:spAutoFit/>
          </a:bodyPr>
          <a:lstStyle/>
          <a:p>
            <a:pPr>
              <a:spcBef>
                <a:spcPts val="600"/>
              </a:spcBef>
              <a:spcAft>
                <a:spcPts val="600"/>
              </a:spcAft>
            </a:pPr>
            <a:r>
              <a:rPr lang="en-US" sz="4400" b="1" dirty="0"/>
              <a:t>Your response </a:t>
            </a:r>
          </a:p>
          <a:p>
            <a:pPr marL="914400" lvl="1">
              <a:spcBef>
                <a:spcPts val="600"/>
              </a:spcBef>
            </a:pPr>
            <a:r>
              <a:rPr lang="en-US" sz="4000" dirty="0"/>
              <a:t>Should</a:t>
            </a:r>
            <a:r>
              <a:rPr lang="en-US" sz="4000" b="1" dirty="0"/>
              <a:t> not </a:t>
            </a:r>
            <a:r>
              <a:rPr lang="en-US" sz="4000" dirty="0"/>
              <a:t>focus on: </a:t>
            </a:r>
          </a:p>
          <a:p>
            <a:pPr marL="1716088" lvl="2">
              <a:spcBef>
                <a:spcPts val="600"/>
              </a:spcBef>
              <a:spcAft>
                <a:spcPts val="600"/>
              </a:spcAft>
            </a:pPr>
            <a:r>
              <a:rPr lang="en-US" sz="3600" b="1" dirty="0">
                <a:solidFill>
                  <a:schemeClr val="accent2">
                    <a:lumMod val="50000"/>
                  </a:schemeClr>
                </a:solidFill>
              </a:rPr>
              <a:t>Whether you agree or disagree with the author </a:t>
            </a:r>
            <a:r>
              <a:rPr lang="en-US" sz="2400" b="1" dirty="0">
                <a:solidFill>
                  <a:schemeClr val="accent2">
                    <a:lumMod val="50000"/>
                  </a:schemeClr>
                </a:solidFill>
              </a:rPr>
              <a:t>(they don’t care and it isn’t what the prompt is asking)</a:t>
            </a:r>
          </a:p>
          <a:p>
            <a:pPr marL="914400" lvl="1">
              <a:spcBef>
                <a:spcPts val="600"/>
              </a:spcBef>
            </a:pPr>
            <a:r>
              <a:rPr lang="en-US" sz="4000" b="1" dirty="0"/>
              <a:t>Should</a:t>
            </a:r>
            <a:r>
              <a:rPr lang="en-US" sz="4000" dirty="0"/>
              <a:t> focus</a:t>
            </a:r>
            <a:r>
              <a:rPr lang="en-US" sz="4000" b="1" dirty="0">
                <a:solidFill>
                  <a:srgbClr val="00B0F0"/>
                </a:solidFill>
              </a:rPr>
              <a:t> </a:t>
            </a:r>
            <a:r>
              <a:rPr lang="en-US" sz="4000" dirty="0"/>
              <a:t>on:</a:t>
            </a:r>
            <a:r>
              <a:rPr lang="en-US" sz="4000" b="1" dirty="0">
                <a:solidFill>
                  <a:srgbClr val="00B0F0"/>
                </a:solidFill>
              </a:rPr>
              <a:t> </a:t>
            </a:r>
          </a:p>
          <a:p>
            <a:pPr marL="1716088" lvl="2">
              <a:spcBef>
                <a:spcPts val="600"/>
              </a:spcBef>
              <a:spcAft>
                <a:spcPts val="600"/>
              </a:spcAft>
            </a:pPr>
            <a:r>
              <a:rPr lang="en-US" sz="3600" b="1" dirty="0">
                <a:solidFill>
                  <a:schemeClr val="accent2">
                    <a:lumMod val="50000"/>
                  </a:schemeClr>
                </a:solidFill>
              </a:rPr>
              <a:t>HOW the author </a:t>
            </a:r>
            <a:r>
              <a:rPr lang="en-US" sz="3600" b="1" u="sng" dirty="0">
                <a:solidFill>
                  <a:schemeClr val="accent2">
                    <a:lumMod val="50000"/>
                  </a:schemeClr>
                </a:solidFill>
              </a:rPr>
              <a:t>builds</a:t>
            </a:r>
            <a:r>
              <a:rPr lang="en-US" sz="3600" b="1" dirty="0">
                <a:solidFill>
                  <a:schemeClr val="accent2">
                    <a:lumMod val="50000"/>
                  </a:schemeClr>
                </a:solidFill>
              </a:rPr>
              <a:t> an argument </a:t>
            </a:r>
            <a:r>
              <a:rPr lang="en-US" sz="2800" b="1" dirty="0">
                <a:solidFill>
                  <a:schemeClr val="accent2">
                    <a:lumMod val="50000"/>
                  </a:schemeClr>
                </a:solidFill>
              </a:rPr>
              <a:t>(its organization, development, style) </a:t>
            </a:r>
            <a:r>
              <a:rPr lang="en-US" sz="3600" b="1" dirty="0">
                <a:solidFill>
                  <a:schemeClr val="accent2">
                    <a:lumMod val="50000"/>
                  </a:schemeClr>
                </a:solidFill>
              </a:rPr>
              <a:t>to persuade an audience. Indicate how the details used relate to one another </a:t>
            </a:r>
            <a:r>
              <a:rPr lang="en-US" sz="3600" b="1" u="sng" dirty="0">
                <a:solidFill>
                  <a:schemeClr val="accent2">
                    <a:lumMod val="50000"/>
                  </a:schemeClr>
                </a:solidFill>
              </a:rPr>
              <a:t>and</a:t>
            </a:r>
            <a:r>
              <a:rPr lang="en-US" sz="3600" b="1" dirty="0">
                <a:solidFill>
                  <a:schemeClr val="accent2">
                    <a:lumMod val="50000"/>
                  </a:schemeClr>
                </a:solidFill>
              </a:rPr>
              <a:t> the passage as a whole</a:t>
            </a:r>
          </a:p>
        </p:txBody>
      </p:sp>
    </p:spTree>
    <p:extLst>
      <p:ext uri="{BB962C8B-B14F-4D97-AF65-F5344CB8AC3E}">
        <p14:creationId xmlns:p14="http://schemas.microsoft.com/office/powerpoint/2010/main" val="304011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3796485" y="288758"/>
            <a:ext cx="4599029" cy="747562"/>
          </a:xfrm>
          <a:ln w="28575">
            <a:solidFill>
              <a:schemeClr val="tx1"/>
            </a:solidFill>
          </a:ln>
        </p:spPr>
        <p:txBody>
          <a:bodyPr>
            <a:normAutofit fontScale="90000"/>
          </a:bodyPr>
          <a:lstStyle/>
          <a:p>
            <a:pPr algn="ctr">
              <a:lnSpc>
                <a:spcPct val="100000"/>
              </a:lnSpc>
            </a:pPr>
            <a:r>
              <a:rPr lang="en-US" sz="4800" b="1" dirty="0">
                <a:solidFill>
                  <a:schemeClr val="accent6">
                    <a:lumMod val="50000"/>
                  </a:schemeClr>
                </a:solidFill>
              </a:rPr>
              <a:t>Time Management </a:t>
            </a:r>
          </a:p>
        </p:txBody>
      </p:sp>
      <p:sp>
        <p:nvSpPr>
          <p:cNvPr id="4" name="Content Placeholder 3"/>
          <p:cNvSpPr>
            <a:spLocks noGrp="1"/>
          </p:cNvSpPr>
          <p:nvPr>
            <p:ph idx="1"/>
          </p:nvPr>
        </p:nvSpPr>
        <p:spPr>
          <a:xfrm>
            <a:off x="320040" y="1092467"/>
            <a:ext cx="11551920" cy="5476775"/>
          </a:xfrm>
        </p:spPr>
        <p:txBody>
          <a:bodyPr>
            <a:normAutofit/>
          </a:bodyPr>
          <a:lstStyle/>
          <a:p>
            <a:pPr marL="0" indent="0">
              <a:spcBef>
                <a:spcPts val="600"/>
              </a:spcBef>
              <a:spcAft>
                <a:spcPts val="1800"/>
              </a:spcAft>
              <a:buNone/>
            </a:pPr>
            <a:r>
              <a:rPr lang="en-US" sz="4800" b="1" dirty="0">
                <a:solidFill>
                  <a:schemeClr val="tx1"/>
                </a:solidFill>
              </a:rPr>
              <a:t>50 minutes:</a:t>
            </a:r>
          </a:p>
          <a:p>
            <a:pPr marL="577850" lvl="1" indent="0">
              <a:spcBef>
                <a:spcPts val="600"/>
              </a:spcBef>
              <a:spcAft>
                <a:spcPts val="600"/>
              </a:spcAft>
              <a:buNone/>
            </a:pPr>
            <a:r>
              <a:rPr lang="en-US" sz="4400" b="1" dirty="0">
                <a:solidFill>
                  <a:srgbClr val="310529"/>
                </a:solidFill>
              </a:rPr>
              <a:t>20 minutes</a:t>
            </a:r>
            <a:r>
              <a:rPr lang="en-US" sz="4400" b="1" dirty="0">
                <a:solidFill>
                  <a:schemeClr val="accent2">
                    <a:lumMod val="50000"/>
                  </a:schemeClr>
                </a:solidFill>
              </a:rPr>
              <a:t> </a:t>
            </a:r>
            <a:r>
              <a:rPr lang="en-US" sz="4400" dirty="0">
                <a:solidFill>
                  <a:schemeClr val="accent2">
                    <a:lumMod val="50000"/>
                  </a:schemeClr>
                </a:solidFill>
              </a:rPr>
              <a:t>reading and annotating the passage and prompt</a:t>
            </a:r>
          </a:p>
          <a:p>
            <a:pPr marL="2919413" lvl="2" indent="-1781175">
              <a:spcBef>
                <a:spcPts val="600"/>
              </a:spcBef>
              <a:spcAft>
                <a:spcPts val="600"/>
              </a:spcAft>
              <a:buNone/>
            </a:pPr>
            <a:r>
              <a:rPr lang="en-US" sz="3600" b="1" dirty="0">
                <a:solidFill>
                  <a:schemeClr val="accent5">
                    <a:lumMod val="75000"/>
                  </a:schemeClr>
                </a:solidFill>
              </a:rPr>
              <a:t>*Pro Tip:</a:t>
            </a:r>
            <a:r>
              <a:rPr lang="en-US" sz="3600" b="1" dirty="0">
                <a:solidFill>
                  <a:schemeClr val="accent2">
                    <a:lumMod val="50000"/>
                  </a:schemeClr>
                </a:solidFill>
              </a:rPr>
              <a:t> </a:t>
            </a:r>
            <a:r>
              <a:rPr lang="en-US" sz="3600" b="1" dirty="0">
                <a:solidFill>
                  <a:schemeClr val="accent5">
                    <a:lumMod val="75000"/>
                  </a:schemeClr>
                </a:solidFill>
              </a:rPr>
              <a:t>Use your annotations as prewriting for your essay</a:t>
            </a:r>
          </a:p>
          <a:p>
            <a:pPr marL="577850" lvl="1" indent="0">
              <a:spcBef>
                <a:spcPts val="600"/>
              </a:spcBef>
              <a:spcAft>
                <a:spcPts val="600"/>
              </a:spcAft>
              <a:buNone/>
            </a:pPr>
            <a:r>
              <a:rPr lang="en-US" sz="4400" b="1" dirty="0">
                <a:solidFill>
                  <a:srgbClr val="310529"/>
                </a:solidFill>
              </a:rPr>
              <a:t>25 minutes </a:t>
            </a:r>
            <a:r>
              <a:rPr lang="en-US" sz="4400" dirty="0">
                <a:solidFill>
                  <a:schemeClr val="accent2">
                    <a:lumMod val="50000"/>
                  </a:schemeClr>
                </a:solidFill>
              </a:rPr>
              <a:t>writing the essay</a:t>
            </a:r>
          </a:p>
          <a:p>
            <a:pPr marL="577850" lvl="1" indent="0">
              <a:spcBef>
                <a:spcPts val="600"/>
              </a:spcBef>
              <a:spcAft>
                <a:spcPts val="600"/>
              </a:spcAft>
              <a:buNone/>
            </a:pPr>
            <a:r>
              <a:rPr lang="en-US" sz="4400" b="1" dirty="0">
                <a:solidFill>
                  <a:srgbClr val="310529"/>
                </a:solidFill>
              </a:rPr>
              <a:t>5 minutes </a:t>
            </a:r>
            <a:r>
              <a:rPr lang="en-US" sz="4400" dirty="0">
                <a:solidFill>
                  <a:schemeClr val="accent2">
                    <a:lumMod val="50000"/>
                  </a:schemeClr>
                </a:solidFill>
              </a:rPr>
              <a:t>proofreading and editing</a:t>
            </a:r>
          </a:p>
          <a:p>
            <a:endParaRPr lang="en-US" dirty="0"/>
          </a:p>
        </p:txBody>
      </p:sp>
    </p:spTree>
    <p:extLst>
      <p:ext uri="{BB962C8B-B14F-4D97-AF65-F5344CB8AC3E}">
        <p14:creationId xmlns:p14="http://schemas.microsoft.com/office/powerpoint/2010/main" val="25035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93418" y="134752"/>
            <a:ext cx="4637352" cy="657727"/>
          </a:xfrm>
          <a:ln w="28575">
            <a:solidFill>
              <a:schemeClr val="tx1"/>
            </a:solidFill>
          </a:ln>
        </p:spPr>
        <p:txBody>
          <a:bodyPr>
            <a:normAutofit fontScale="90000"/>
          </a:bodyPr>
          <a:lstStyle/>
          <a:p>
            <a:pPr algn="ctr">
              <a:lnSpc>
                <a:spcPct val="100000"/>
              </a:lnSpc>
            </a:pPr>
            <a:r>
              <a:rPr lang="en-US" sz="4000" b="1" dirty="0">
                <a:solidFill>
                  <a:schemeClr val="accent6">
                    <a:lumMod val="50000"/>
                  </a:schemeClr>
                </a:solidFill>
              </a:rPr>
              <a:t>SAT Essay Test Rubric</a:t>
            </a:r>
          </a:p>
        </p:txBody>
      </p:sp>
      <p:sp>
        <p:nvSpPr>
          <p:cNvPr id="4" name="Content Placeholder 3"/>
          <p:cNvSpPr>
            <a:spLocks noGrp="1"/>
          </p:cNvSpPr>
          <p:nvPr>
            <p:ph sz="half" idx="1"/>
          </p:nvPr>
        </p:nvSpPr>
        <p:spPr>
          <a:xfrm>
            <a:off x="415068" y="1085249"/>
            <a:ext cx="3619099" cy="5501640"/>
          </a:xfrm>
          <a:ln w="12700">
            <a:solidFill>
              <a:schemeClr val="tx1"/>
            </a:solidFill>
          </a:ln>
        </p:spPr>
        <p:txBody>
          <a:bodyPr>
            <a:normAutofit fontScale="70000" lnSpcReduction="20000"/>
          </a:bodyPr>
          <a:lstStyle/>
          <a:p>
            <a:pPr marL="45720" indent="0" algn="ctr">
              <a:buNone/>
            </a:pPr>
            <a:endParaRPr lang="en-US" sz="4000" b="1" u="sng" dirty="0"/>
          </a:p>
          <a:p>
            <a:pPr marL="45720" indent="0" algn="ctr">
              <a:buNone/>
            </a:pPr>
            <a:r>
              <a:rPr lang="en-US" sz="4100" b="1" u="sng" dirty="0"/>
              <a:t>READING</a:t>
            </a:r>
          </a:p>
          <a:p>
            <a:pPr marL="45720" indent="0" algn="ctr">
              <a:spcBef>
                <a:spcPts val="600"/>
              </a:spcBef>
              <a:buNone/>
            </a:pPr>
            <a:r>
              <a:rPr lang="en-US" sz="3900" dirty="0">
                <a:solidFill>
                  <a:schemeClr val="tx1"/>
                </a:solidFill>
              </a:rPr>
              <a:t>Demonstrated </a:t>
            </a:r>
            <a:r>
              <a:rPr lang="en-US" sz="3900" b="1" dirty="0">
                <a:solidFill>
                  <a:schemeClr val="tx1"/>
                </a:solidFill>
              </a:rPr>
              <a:t>comprehension </a:t>
            </a:r>
            <a:r>
              <a:rPr lang="en-US" sz="3900" dirty="0">
                <a:solidFill>
                  <a:schemeClr val="tx1"/>
                </a:solidFill>
              </a:rPr>
              <a:t>of the passage</a:t>
            </a:r>
          </a:p>
          <a:p>
            <a:pPr marL="45720" indent="0">
              <a:spcBef>
                <a:spcPts val="0"/>
              </a:spcBef>
              <a:buNone/>
            </a:pPr>
            <a:endParaRPr lang="en-US" sz="2600" dirty="0">
              <a:solidFill>
                <a:schemeClr val="tx1"/>
              </a:solidFill>
            </a:endParaRPr>
          </a:p>
          <a:p>
            <a:pPr marL="288925" lvl="1" indent="-136525">
              <a:lnSpc>
                <a:spcPct val="120000"/>
              </a:lnSpc>
              <a:spcBef>
                <a:spcPts val="0"/>
              </a:spcBef>
              <a:spcAft>
                <a:spcPts val="600"/>
              </a:spcAft>
              <a:buFont typeface="Arial" panose="020B0604020202020204" pitchFamily="34" charset="0"/>
              <a:buChar char="•"/>
            </a:pPr>
            <a:r>
              <a:rPr lang="en-US" sz="3600" dirty="0">
                <a:solidFill>
                  <a:schemeClr val="tx1"/>
                </a:solidFill>
              </a:rPr>
              <a:t>Its main ideas</a:t>
            </a:r>
          </a:p>
          <a:p>
            <a:pPr marL="288925" lvl="1" indent="-136525">
              <a:lnSpc>
                <a:spcPct val="120000"/>
              </a:lnSpc>
              <a:spcBef>
                <a:spcPts val="0"/>
              </a:spcBef>
              <a:spcAft>
                <a:spcPts val="600"/>
              </a:spcAft>
              <a:buFont typeface="Arial" panose="020B0604020202020204" pitchFamily="34" charset="0"/>
              <a:buChar char="•"/>
            </a:pPr>
            <a:r>
              <a:rPr lang="en-US" sz="3600" dirty="0">
                <a:solidFill>
                  <a:schemeClr val="tx1"/>
                </a:solidFill>
              </a:rPr>
              <a:t>Its important details</a:t>
            </a:r>
          </a:p>
          <a:p>
            <a:pPr marL="288925" lvl="1" indent="-136525">
              <a:lnSpc>
                <a:spcPct val="120000"/>
              </a:lnSpc>
              <a:spcBef>
                <a:spcPts val="0"/>
              </a:spcBef>
              <a:spcAft>
                <a:spcPts val="600"/>
              </a:spcAft>
              <a:buFont typeface="Arial" panose="020B0604020202020204" pitchFamily="34" charset="0"/>
              <a:buChar char="•"/>
            </a:pPr>
            <a:r>
              <a:rPr lang="en-US" sz="3600" dirty="0">
                <a:solidFill>
                  <a:schemeClr val="tx1"/>
                </a:solidFill>
              </a:rPr>
              <a:t>Does not misinterpret or misrepresent the author’s meaning</a:t>
            </a:r>
          </a:p>
          <a:p>
            <a:pPr>
              <a:spcBef>
                <a:spcPts val="0"/>
              </a:spcBef>
            </a:pPr>
            <a:endParaRPr lang="en-US" sz="2000" dirty="0"/>
          </a:p>
          <a:p>
            <a:endParaRPr lang="en-US" dirty="0"/>
          </a:p>
        </p:txBody>
      </p:sp>
      <p:sp>
        <p:nvSpPr>
          <p:cNvPr id="5" name="Content Placeholder 4"/>
          <p:cNvSpPr>
            <a:spLocks noGrp="1"/>
          </p:cNvSpPr>
          <p:nvPr>
            <p:ph sz="half" idx="2"/>
          </p:nvPr>
        </p:nvSpPr>
        <p:spPr>
          <a:xfrm>
            <a:off x="8182317" y="1085249"/>
            <a:ext cx="3594615" cy="5501640"/>
          </a:xfrm>
          <a:ln w="12700">
            <a:solidFill>
              <a:schemeClr val="tx1"/>
            </a:solidFill>
          </a:ln>
        </p:spPr>
        <p:txBody>
          <a:bodyPr>
            <a:normAutofit fontScale="70000" lnSpcReduction="20000"/>
          </a:bodyPr>
          <a:lstStyle/>
          <a:p>
            <a:pPr marL="45720" indent="0" algn="ctr">
              <a:spcAft>
                <a:spcPts val="600"/>
              </a:spcAft>
              <a:buNone/>
            </a:pPr>
            <a:endParaRPr lang="en-US" sz="2300" b="1" u="sng" dirty="0"/>
          </a:p>
          <a:p>
            <a:pPr marL="45720" indent="0" algn="ctr">
              <a:spcAft>
                <a:spcPts val="600"/>
              </a:spcAft>
              <a:buNone/>
            </a:pPr>
            <a:r>
              <a:rPr lang="en-US" sz="4100" b="1" u="sng" dirty="0"/>
              <a:t>WRITING</a:t>
            </a:r>
            <a:endParaRPr lang="en-US" sz="4100" u="sng" dirty="0"/>
          </a:p>
          <a:p>
            <a:pPr marL="45720" indent="0" algn="ctr">
              <a:spcBef>
                <a:spcPts val="0"/>
              </a:spcBef>
              <a:buNone/>
              <a:tabLst>
                <a:tab pos="3481388" algn="l"/>
              </a:tabLst>
            </a:pPr>
            <a:r>
              <a:rPr lang="en-US" sz="3900" dirty="0">
                <a:solidFill>
                  <a:schemeClr val="tx1"/>
                </a:solidFill>
              </a:rPr>
              <a:t>Structured communication of information in a cohesive manner</a:t>
            </a:r>
          </a:p>
          <a:p>
            <a:pPr marL="274320" lvl="1" indent="0">
              <a:spcBef>
                <a:spcPts val="0"/>
              </a:spcBef>
              <a:spcAft>
                <a:spcPts val="0"/>
              </a:spcAft>
              <a:buNone/>
              <a:tabLst>
                <a:tab pos="3481388" algn="l"/>
              </a:tabLst>
            </a:pPr>
            <a:endParaRPr lang="en-US" sz="2700" dirty="0">
              <a:solidFill>
                <a:schemeClr val="tx1"/>
              </a:solidFill>
            </a:endParaRPr>
          </a:p>
          <a:p>
            <a:pPr marL="401638" lvl="2" indent="-165100">
              <a:lnSpc>
                <a:spcPct val="120000"/>
              </a:lnSpc>
              <a:spcBef>
                <a:spcPts val="0"/>
              </a:spcBef>
              <a:spcAft>
                <a:spcPts val="600"/>
              </a:spcAft>
              <a:buFont typeface="Arial" panose="020B0604020202020204" pitchFamily="34" charset="0"/>
              <a:buChar char="•"/>
              <a:tabLst>
                <a:tab pos="3481388" algn="l"/>
              </a:tabLst>
            </a:pPr>
            <a:r>
              <a:rPr lang="en-US" sz="3600" dirty="0">
                <a:solidFill>
                  <a:schemeClr val="tx1"/>
                </a:solidFill>
              </a:rPr>
              <a:t>Uses </a:t>
            </a:r>
            <a:r>
              <a:rPr lang="en-US" sz="3600" b="1" dirty="0">
                <a:solidFill>
                  <a:schemeClr val="tx1"/>
                </a:solidFill>
              </a:rPr>
              <a:t>precise </a:t>
            </a:r>
            <a:r>
              <a:rPr lang="en-US" sz="3600" dirty="0">
                <a:solidFill>
                  <a:schemeClr val="tx1"/>
                </a:solidFill>
              </a:rPr>
              <a:t>language</a:t>
            </a:r>
          </a:p>
          <a:p>
            <a:pPr marL="401638" lvl="2" indent="-165100">
              <a:lnSpc>
                <a:spcPct val="120000"/>
              </a:lnSpc>
              <a:spcBef>
                <a:spcPts val="0"/>
              </a:spcBef>
              <a:spcAft>
                <a:spcPts val="600"/>
              </a:spcAft>
              <a:buFont typeface="Arial" panose="020B0604020202020204" pitchFamily="34" charset="0"/>
              <a:buChar char="•"/>
              <a:tabLst>
                <a:tab pos="3481388" algn="l"/>
              </a:tabLst>
            </a:pPr>
            <a:r>
              <a:rPr lang="en-US" sz="3600" dirty="0">
                <a:solidFill>
                  <a:schemeClr val="tx1"/>
                </a:solidFill>
              </a:rPr>
              <a:t>A </a:t>
            </a:r>
            <a:r>
              <a:rPr lang="en-US" sz="3600" b="1" dirty="0">
                <a:solidFill>
                  <a:schemeClr val="tx1"/>
                </a:solidFill>
              </a:rPr>
              <a:t>variety</a:t>
            </a:r>
            <a:r>
              <a:rPr lang="en-US" sz="3600" dirty="0">
                <a:solidFill>
                  <a:schemeClr val="tx1"/>
                </a:solidFill>
              </a:rPr>
              <a:t> of sentence structures</a:t>
            </a:r>
          </a:p>
          <a:p>
            <a:pPr marL="401638" lvl="2" indent="-165100">
              <a:lnSpc>
                <a:spcPct val="120000"/>
              </a:lnSpc>
              <a:spcBef>
                <a:spcPts val="0"/>
              </a:spcBef>
              <a:spcAft>
                <a:spcPts val="600"/>
              </a:spcAft>
              <a:buFont typeface="Arial" panose="020B0604020202020204" pitchFamily="34" charset="0"/>
              <a:buChar char="•"/>
              <a:tabLst>
                <a:tab pos="3481388" algn="l"/>
              </a:tabLst>
            </a:pPr>
            <a:r>
              <a:rPr lang="en-US" sz="3600" dirty="0">
                <a:solidFill>
                  <a:schemeClr val="tx1"/>
                </a:solidFill>
              </a:rPr>
              <a:t>Shows a </a:t>
            </a:r>
            <a:r>
              <a:rPr lang="en-US" sz="3600" b="1" dirty="0">
                <a:solidFill>
                  <a:schemeClr val="tx1"/>
                </a:solidFill>
              </a:rPr>
              <a:t>command</a:t>
            </a:r>
            <a:r>
              <a:rPr lang="en-US" sz="3600" dirty="0">
                <a:solidFill>
                  <a:schemeClr val="tx1"/>
                </a:solidFill>
              </a:rPr>
              <a:t> of the conventions of Standard Written English (break up those paragraphs!) </a:t>
            </a:r>
          </a:p>
          <a:p>
            <a:endParaRPr lang="en-US" dirty="0"/>
          </a:p>
        </p:txBody>
      </p:sp>
      <p:sp>
        <p:nvSpPr>
          <p:cNvPr id="6" name="Content Placeholder 4"/>
          <p:cNvSpPr txBox="1">
            <a:spLocks/>
          </p:cNvSpPr>
          <p:nvPr/>
        </p:nvSpPr>
        <p:spPr>
          <a:xfrm>
            <a:off x="4298692" y="1085249"/>
            <a:ext cx="3594616" cy="5501640"/>
          </a:xfrm>
          <a:prstGeom prst="rect">
            <a:avLst/>
          </a:prstGeom>
          <a:ln w="12700">
            <a:solidFill>
              <a:schemeClr val="tx1"/>
            </a:solidFill>
          </a:ln>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gn="ctr">
              <a:lnSpc>
                <a:spcPct val="70000"/>
              </a:lnSpc>
              <a:buNone/>
            </a:pPr>
            <a:endParaRPr lang="en-US" sz="2000" b="1" u="sng" dirty="0">
              <a:solidFill>
                <a:schemeClr val="tx1"/>
              </a:solidFill>
            </a:endParaRPr>
          </a:p>
          <a:p>
            <a:pPr marL="45720" indent="0" algn="ctr">
              <a:lnSpc>
                <a:spcPct val="70000"/>
              </a:lnSpc>
              <a:buNone/>
            </a:pPr>
            <a:r>
              <a:rPr lang="en-US" sz="2900" b="1" u="sng" dirty="0">
                <a:solidFill>
                  <a:schemeClr val="tx1"/>
                </a:solidFill>
              </a:rPr>
              <a:t>ANALYSIS</a:t>
            </a:r>
            <a:endParaRPr lang="en-US" sz="2900" u="sng" dirty="0">
              <a:solidFill>
                <a:schemeClr val="tx1"/>
              </a:solidFill>
            </a:endParaRPr>
          </a:p>
          <a:p>
            <a:pPr marL="45720" indent="0" algn="ctr">
              <a:spcBef>
                <a:spcPts val="600"/>
              </a:spcBef>
              <a:buNone/>
            </a:pPr>
            <a:r>
              <a:rPr lang="en-US" sz="2700" dirty="0">
                <a:solidFill>
                  <a:schemeClr val="tx1"/>
                </a:solidFill>
              </a:rPr>
              <a:t>Demonstrated understanding of the </a:t>
            </a:r>
            <a:r>
              <a:rPr lang="en-US" sz="2700" b="1" dirty="0">
                <a:solidFill>
                  <a:schemeClr val="tx1"/>
                </a:solidFill>
              </a:rPr>
              <a:t>analytica</a:t>
            </a:r>
            <a:r>
              <a:rPr lang="en-US" sz="2700" dirty="0">
                <a:solidFill>
                  <a:schemeClr val="tx1"/>
                </a:solidFill>
              </a:rPr>
              <a:t>l task</a:t>
            </a:r>
          </a:p>
          <a:p>
            <a:pPr marL="45720" indent="0">
              <a:spcBef>
                <a:spcPts val="0"/>
              </a:spcBef>
              <a:buNone/>
            </a:pPr>
            <a:endParaRPr lang="en-US" sz="1900" dirty="0">
              <a:solidFill>
                <a:schemeClr val="tx1"/>
              </a:solidFill>
            </a:endParaRPr>
          </a:p>
          <a:p>
            <a:pPr>
              <a:lnSpc>
                <a:spcPct val="110000"/>
              </a:lnSpc>
              <a:spcBef>
                <a:spcPts val="0"/>
              </a:spcBef>
              <a:spcAft>
                <a:spcPts val="600"/>
              </a:spcAft>
            </a:pPr>
            <a:r>
              <a:rPr lang="en-US" sz="2500" dirty="0">
                <a:solidFill>
                  <a:schemeClr val="tx1"/>
                </a:solidFill>
              </a:rPr>
              <a:t>Effective analysis of the author’s use of: </a:t>
            </a:r>
          </a:p>
          <a:p>
            <a:pPr marL="738188" lvl="1" indent="-182563">
              <a:lnSpc>
                <a:spcPct val="110000"/>
              </a:lnSpc>
              <a:spcBef>
                <a:spcPts val="0"/>
              </a:spcBef>
              <a:spcAft>
                <a:spcPts val="600"/>
              </a:spcAft>
              <a:buFont typeface="Wingdings" panose="05000000000000000000" pitchFamily="2" charset="2"/>
              <a:buChar char="§"/>
            </a:pPr>
            <a:r>
              <a:rPr lang="en-US" sz="2200" dirty="0">
                <a:solidFill>
                  <a:schemeClr val="tx1"/>
                </a:solidFill>
              </a:rPr>
              <a:t>Evidence (using short quotes or apt phrases)</a:t>
            </a:r>
          </a:p>
          <a:p>
            <a:pPr marL="738188" lvl="1" indent="-182563">
              <a:lnSpc>
                <a:spcPct val="110000"/>
              </a:lnSpc>
              <a:spcBef>
                <a:spcPts val="0"/>
              </a:spcBef>
              <a:spcAft>
                <a:spcPts val="600"/>
              </a:spcAft>
              <a:buFont typeface="Wingdings" panose="05000000000000000000" pitchFamily="2" charset="2"/>
              <a:buChar char="§"/>
            </a:pPr>
            <a:r>
              <a:rPr lang="en-US" sz="2200" dirty="0">
                <a:solidFill>
                  <a:schemeClr val="tx1"/>
                </a:solidFill>
              </a:rPr>
              <a:t>Reasoning</a:t>
            </a:r>
          </a:p>
          <a:p>
            <a:pPr marL="738188" lvl="1" indent="-182563">
              <a:lnSpc>
                <a:spcPct val="110000"/>
              </a:lnSpc>
              <a:spcBef>
                <a:spcPts val="0"/>
              </a:spcBef>
              <a:spcAft>
                <a:spcPts val="600"/>
              </a:spcAft>
              <a:buFont typeface="Wingdings" panose="05000000000000000000" pitchFamily="2" charset="2"/>
              <a:buChar char="§"/>
            </a:pPr>
            <a:r>
              <a:rPr lang="en-US" sz="2200" dirty="0">
                <a:solidFill>
                  <a:schemeClr val="tx1"/>
                </a:solidFill>
              </a:rPr>
              <a:t>Stylistic or persuasive elements </a:t>
            </a:r>
          </a:p>
          <a:p>
            <a:endParaRPr lang="en-US" dirty="0"/>
          </a:p>
        </p:txBody>
      </p:sp>
    </p:spTree>
    <p:extLst>
      <p:ext uri="{BB962C8B-B14F-4D97-AF65-F5344CB8AC3E}">
        <p14:creationId xmlns:p14="http://schemas.microsoft.com/office/powerpoint/2010/main" val="33752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
                                            <p:txEl>
                                              <p:pRg st="5" end="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70421" y="176463"/>
            <a:ext cx="4251158" cy="774834"/>
          </a:xfrm>
          <a:ln w="57150">
            <a:solidFill>
              <a:schemeClr val="accent6">
                <a:lumMod val="50000"/>
              </a:schemeClr>
            </a:solidFill>
          </a:ln>
        </p:spPr>
        <p:txBody>
          <a:bodyPr>
            <a:normAutofit/>
          </a:bodyPr>
          <a:lstStyle/>
          <a:p>
            <a:pPr algn="ctr">
              <a:lnSpc>
                <a:spcPct val="100000"/>
              </a:lnSpc>
            </a:pPr>
            <a:r>
              <a:rPr lang="en-US" sz="4400" b="1" dirty="0">
                <a:solidFill>
                  <a:schemeClr val="accent6">
                    <a:lumMod val="50000"/>
                  </a:schemeClr>
                </a:solidFill>
              </a:rPr>
              <a:t>Helpful Hints</a:t>
            </a:r>
          </a:p>
        </p:txBody>
      </p:sp>
      <p:sp>
        <p:nvSpPr>
          <p:cNvPr id="3" name="TextBox 2"/>
          <p:cNvSpPr txBox="1"/>
          <p:nvPr/>
        </p:nvSpPr>
        <p:spPr>
          <a:xfrm>
            <a:off x="236221" y="1143802"/>
            <a:ext cx="11719558" cy="5386090"/>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sz="3200" b="1" dirty="0"/>
              <a:t>Refer to the author by </a:t>
            </a:r>
            <a:r>
              <a:rPr lang="en-US" sz="3200" b="1" u="sng" dirty="0"/>
              <a:t>last</a:t>
            </a:r>
            <a:r>
              <a:rPr lang="en-US" sz="3200" b="1" dirty="0"/>
              <a:t> name only </a:t>
            </a:r>
            <a:r>
              <a:rPr lang="en-US" sz="2800" b="1" dirty="0"/>
              <a:t>(using the first name is considered disrespectful)</a:t>
            </a:r>
          </a:p>
          <a:p>
            <a:pPr marL="342900" indent="-342900">
              <a:spcBef>
                <a:spcPts val="600"/>
              </a:spcBef>
              <a:spcAft>
                <a:spcPts val="600"/>
              </a:spcAft>
              <a:buFont typeface="Arial" panose="020B0604020202020204" pitchFamily="34" charset="0"/>
              <a:buChar char="•"/>
            </a:pPr>
            <a:r>
              <a:rPr lang="en-US" sz="3200" b="1" dirty="0"/>
              <a:t>Write a simple introduction and conclusion </a:t>
            </a:r>
            <a:r>
              <a:rPr lang="en-US" sz="2800" b="1" dirty="0"/>
              <a:t>(2-3 sentences is usually sufficient)</a:t>
            </a:r>
          </a:p>
          <a:p>
            <a:pPr marL="342900" indent="-342900">
              <a:spcBef>
                <a:spcPts val="600"/>
              </a:spcBef>
              <a:spcAft>
                <a:spcPts val="600"/>
              </a:spcAft>
              <a:buFont typeface="Arial" panose="020B0604020202020204" pitchFamily="34" charset="0"/>
              <a:buChar char="•"/>
            </a:pPr>
            <a:r>
              <a:rPr lang="en-US" sz="3200" b="1" dirty="0"/>
              <a:t>Write concise body paragraphs with effective transitions</a:t>
            </a:r>
          </a:p>
          <a:p>
            <a:pPr marL="342900" indent="-342900">
              <a:spcBef>
                <a:spcPts val="600"/>
              </a:spcBef>
              <a:spcAft>
                <a:spcPts val="600"/>
              </a:spcAft>
              <a:buFont typeface="Arial" panose="020B0604020202020204" pitchFamily="34" charset="0"/>
              <a:buChar char="•"/>
            </a:pPr>
            <a:r>
              <a:rPr lang="en-US" sz="3200" b="1" dirty="0"/>
              <a:t>Make sure to support your ideas with examples from the passage </a:t>
            </a:r>
            <a:r>
              <a:rPr lang="en-US" sz="2800" b="1" dirty="0"/>
              <a:t>(use short phrases only; lengthy quotes take up space but offer no analysis)</a:t>
            </a:r>
          </a:p>
          <a:p>
            <a:pPr marL="342900" indent="-342900">
              <a:spcBef>
                <a:spcPts val="600"/>
              </a:spcBef>
              <a:spcAft>
                <a:spcPts val="600"/>
              </a:spcAft>
              <a:buFont typeface="Arial" panose="020B0604020202020204" pitchFamily="34" charset="0"/>
              <a:buChar char="•"/>
            </a:pPr>
            <a:r>
              <a:rPr lang="en-US" sz="3200" b="1" dirty="0"/>
              <a:t>When referring to the title, make sure you underline it or use quotation marks, depending on its type of publication</a:t>
            </a:r>
          </a:p>
        </p:txBody>
      </p:sp>
    </p:spTree>
    <p:extLst>
      <p:ext uri="{BB962C8B-B14F-4D97-AF65-F5344CB8AC3E}">
        <p14:creationId xmlns:p14="http://schemas.microsoft.com/office/powerpoint/2010/main" val="1539227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2769" y="1958468"/>
            <a:ext cx="3371377" cy="3802913"/>
          </a:xfrm>
          <a:prstGeom prst="rect">
            <a:avLst/>
          </a:prstGeom>
        </p:spPr>
      </p:pic>
      <p:sp>
        <p:nvSpPr>
          <p:cNvPr id="5" name="Title 1"/>
          <p:cNvSpPr txBox="1">
            <a:spLocks/>
          </p:cNvSpPr>
          <p:nvPr/>
        </p:nvSpPr>
        <p:spPr>
          <a:xfrm>
            <a:off x="630199" y="632905"/>
            <a:ext cx="1093160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6600" b="1" dirty="0">
                <a:solidFill>
                  <a:schemeClr val="tx1"/>
                </a:solidFill>
              </a:rPr>
              <a:t>SAT Writing Reading Test</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22692">
            <a:off x="2185078" y="2285287"/>
            <a:ext cx="3293225" cy="3326157"/>
          </a:xfrm>
          <a:prstGeom prst="rect">
            <a:avLst/>
          </a:prstGeom>
        </p:spPr>
      </p:pic>
      <p:sp>
        <p:nvSpPr>
          <p:cNvPr id="2" name="Rectangle: Rounded Corners 1">
            <a:extLst>
              <a:ext uri="{FF2B5EF4-FFF2-40B4-BE49-F238E27FC236}">
                <a16:creationId xmlns:a16="http://schemas.microsoft.com/office/drawing/2014/main" id="{AEAEA3EF-65C0-4010-97BE-E04AB9DDF91F}"/>
              </a:ext>
            </a:extLst>
          </p:cNvPr>
          <p:cNvSpPr/>
          <p:nvPr/>
        </p:nvSpPr>
        <p:spPr>
          <a:xfrm>
            <a:off x="630199" y="364768"/>
            <a:ext cx="11195112" cy="6128464"/>
          </a:xfrm>
          <a:prstGeom prst="roundRect">
            <a:avLst/>
          </a:prstGeom>
          <a:solidFill>
            <a:srgbClr val="A6DEF4">
              <a:alpha val="25000"/>
            </a:srgbClr>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734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599"/>
            <a:ext cx="9875520" cy="4852737"/>
          </a:xfrm>
        </p:spPr>
        <p:txBody>
          <a:bodyPr>
            <a:normAutofit/>
          </a:bodyPr>
          <a:lstStyle/>
          <a:p>
            <a:pPr algn="ctr"/>
            <a:r>
              <a:rPr lang="en-US" sz="6700" b="1" dirty="0">
                <a:solidFill>
                  <a:schemeClr val="accent6">
                    <a:lumMod val="50000"/>
                  </a:schemeClr>
                </a:solidFill>
              </a:rPr>
              <a:t>SAMPLE ESSAY</a:t>
            </a:r>
            <a:br>
              <a:rPr lang="en-US" sz="4900" b="1" dirty="0"/>
            </a:br>
            <a:br>
              <a:rPr lang="en-US" b="1" dirty="0">
                <a:solidFill>
                  <a:srgbClr val="002060"/>
                </a:solidFill>
              </a:rPr>
            </a:br>
            <a:r>
              <a:rPr lang="en-US" sz="6000" b="1" dirty="0">
                <a:solidFill>
                  <a:srgbClr val="002060"/>
                </a:solidFill>
              </a:rPr>
              <a:t>from “Let There be Dark”</a:t>
            </a:r>
            <a:r>
              <a:rPr lang="en-US" b="1" dirty="0">
                <a:solidFill>
                  <a:srgbClr val="002060"/>
                </a:solidFill>
              </a:rPr>
              <a:t> </a:t>
            </a:r>
            <a:br>
              <a:rPr lang="en-US" b="1" dirty="0">
                <a:solidFill>
                  <a:srgbClr val="002060"/>
                </a:solidFill>
              </a:rPr>
            </a:br>
            <a:r>
              <a:rPr lang="en-US" b="1" dirty="0">
                <a:solidFill>
                  <a:srgbClr val="002060"/>
                </a:solidFill>
              </a:rPr>
              <a:t>by Paul </a:t>
            </a:r>
            <a:r>
              <a:rPr lang="en-US" b="1" dirty="0" err="1">
                <a:solidFill>
                  <a:srgbClr val="002060"/>
                </a:solidFill>
              </a:rPr>
              <a:t>Bogard</a:t>
            </a:r>
            <a:endParaRPr lang="en-US" b="1" dirty="0">
              <a:solidFill>
                <a:srgbClr val="00206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6391" y="4120509"/>
            <a:ext cx="2772129" cy="1341828"/>
          </a:xfrm>
          <a:prstGeom prst="rect">
            <a:avLst/>
          </a:prstGeom>
        </p:spPr>
      </p:pic>
      <p:sp>
        <p:nvSpPr>
          <p:cNvPr id="3" name="Rectangle: Rounded Corners 2">
            <a:extLst>
              <a:ext uri="{FF2B5EF4-FFF2-40B4-BE49-F238E27FC236}">
                <a16:creationId xmlns:a16="http://schemas.microsoft.com/office/drawing/2014/main" id="{5C89106B-7173-40C1-9174-7773854B29AB}"/>
              </a:ext>
            </a:extLst>
          </p:cNvPr>
          <p:cNvSpPr/>
          <p:nvPr/>
        </p:nvSpPr>
        <p:spPr>
          <a:xfrm>
            <a:off x="433137" y="413084"/>
            <a:ext cx="11325726" cy="6031831"/>
          </a:xfrm>
          <a:prstGeom prst="roundRect">
            <a:avLst/>
          </a:prstGeom>
          <a:solidFill>
            <a:srgbClr val="A6DEF4">
              <a:alpha val="26000"/>
            </a:srgbClr>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7805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02932" y="289560"/>
            <a:ext cx="5642810" cy="1325880"/>
          </a:xfrm>
          <a:ln w="28575">
            <a:solidFill>
              <a:schemeClr val="tx1"/>
            </a:solidFill>
          </a:ln>
        </p:spPr>
        <p:txBody>
          <a:bodyPr>
            <a:noAutofit/>
          </a:bodyPr>
          <a:lstStyle/>
          <a:p>
            <a:pPr algn="ctr">
              <a:lnSpc>
                <a:spcPct val="100000"/>
              </a:lnSpc>
            </a:pPr>
            <a:r>
              <a:rPr lang="en-US" sz="4800" b="1" dirty="0">
                <a:solidFill>
                  <a:schemeClr val="accent3">
                    <a:lumMod val="50000"/>
                  </a:schemeClr>
                </a:solidFill>
              </a:rPr>
              <a:t>SAT Reading Test</a:t>
            </a:r>
            <a:br>
              <a:rPr lang="en-US" sz="4800" b="1" dirty="0"/>
            </a:br>
            <a:r>
              <a:rPr lang="en-US" sz="4000" b="1" dirty="0">
                <a:solidFill>
                  <a:schemeClr val="tx1"/>
                </a:solidFill>
              </a:rPr>
              <a:t>65 minutes, 52 questions</a:t>
            </a:r>
            <a:endParaRPr lang="en-US" sz="6000" b="1" dirty="0">
              <a:solidFill>
                <a:schemeClr val="tx1"/>
              </a:solidFill>
            </a:endParaRPr>
          </a:p>
        </p:txBody>
      </p:sp>
      <p:sp>
        <p:nvSpPr>
          <p:cNvPr id="5" name="Content Placeholder 4"/>
          <p:cNvSpPr>
            <a:spLocks noGrp="1"/>
          </p:cNvSpPr>
          <p:nvPr>
            <p:ph sz="half" idx="1"/>
          </p:nvPr>
        </p:nvSpPr>
        <p:spPr>
          <a:xfrm>
            <a:off x="385011" y="2061411"/>
            <a:ext cx="5839326" cy="4796589"/>
          </a:xfrm>
        </p:spPr>
        <p:txBody>
          <a:bodyPr>
            <a:normAutofit/>
          </a:bodyPr>
          <a:lstStyle/>
          <a:p>
            <a:pPr marL="45720" indent="0">
              <a:spcAft>
                <a:spcPts val="1200"/>
              </a:spcAft>
              <a:buNone/>
            </a:pPr>
            <a:r>
              <a:rPr lang="en-US" sz="4400" b="1" dirty="0"/>
              <a:t>Measures h</a:t>
            </a:r>
            <a:r>
              <a:rPr lang="en-US" sz="4000" b="1" dirty="0">
                <a:solidFill>
                  <a:schemeClr val="tx1"/>
                </a:solidFill>
              </a:rPr>
              <a:t>ow well you understand what you read </a:t>
            </a:r>
            <a:r>
              <a:rPr lang="en-US" sz="3200" b="1" dirty="0">
                <a:solidFill>
                  <a:schemeClr val="tx1"/>
                </a:solidFill>
              </a:rPr>
              <a:t>(primarily non-fiction)</a:t>
            </a:r>
          </a:p>
          <a:p>
            <a:pPr marL="914400" lvl="1" indent="-401638">
              <a:spcBef>
                <a:spcPts val="600"/>
              </a:spcBef>
              <a:buFont typeface="Wingdings" panose="05000000000000000000" pitchFamily="2" charset="2"/>
              <a:buChar char="§"/>
            </a:pPr>
            <a:r>
              <a:rPr lang="en-US" sz="3600" dirty="0">
                <a:solidFill>
                  <a:schemeClr val="tx1"/>
                </a:solidFill>
              </a:rPr>
              <a:t>U.S. and world literature</a:t>
            </a:r>
          </a:p>
          <a:p>
            <a:pPr marL="914400" lvl="1" indent="-401638">
              <a:buFont typeface="Wingdings" panose="05000000000000000000" pitchFamily="2" charset="2"/>
              <a:buChar char="§"/>
            </a:pPr>
            <a:r>
              <a:rPr lang="en-US" sz="3600" dirty="0">
                <a:solidFill>
                  <a:schemeClr val="tx1"/>
                </a:solidFill>
              </a:rPr>
              <a:t>history/social studies</a:t>
            </a:r>
          </a:p>
          <a:p>
            <a:pPr marL="914400" lvl="1" indent="-401638">
              <a:buFont typeface="Wingdings" panose="05000000000000000000" pitchFamily="2" charset="2"/>
              <a:buChar char="§"/>
            </a:pPr>
            <a:r>
              <a:rPr lang="en-US" sz="3600" dirty="0">
                <a:solidFill>
                  <a:schemeClr val="tx1"/>
                </a:solidFill>
              </a:rPr>
              <a:t>science</a:t>
            </a:r>
          </a:p>
          <a:p>
            <a:endParaRPr lang="en-US" dirty="0"/>
          </a:p>
        </p:txBody>
      </p:sp>
      <p:sp>
        <p:nvSpPr>
          <p:cNvPr id="6" name="Content Placeholder 5"/>
          <p:cNvSpPr>
            <a:spLocks noGrp="1"/>
          </p:cNvSpPr>
          <p:nvPr>
            <p:ph sz="half" idx="2"/>
          </p:nvPr>
        </p:nvSpPr>
        <p:spPr>
          <a:xfrm>
            <a:off x="6785810" y="2061411"/>
            <a:ext cx="5021179" cy="4796589"/>
          </a:xfrm>
        </p:spPr>
        <p:txBody>
          <a:bodyPr>
            <a:normAutofit/>
          </a:bodyPr>
          <a:lstStyle/>
          <a:p>
            <a:pPr marL="45720" indent="0">
              <a:buNone/>
            </a:pPr>
            <a:r>
              <a:rPr lang="en-US" sz="4400" b="1" dirty="0"/>
              <a:t>Reading Test Format</a:t>
            </a:r>
            <a:endParaRPr lang="en-US" sz="4400" dirty="0"/>
          </a:p>
          <a:p>
            <a:pPr marL="850900" indent="-385763">
              <a:buFont typeface="Wingdings" panose="05000000000000000000" pitchFamily="2" charset="2"/>
              <a:buChar char="§"/>
            </a:pPr>
            <a:r>
              <a:rPr lang="en-US" sz="3600" dirty="0">
                <a:solidFill>
                  <a:schemeClr val="tx1"/>
                </a:solidFill>
              </a:rPr>
              <a:t>5 passages of text </a:t>
            </a:r>
          </a:p>
          <a:p>
            <a:pPr marL="850900" indent="-385763">
              <a:spcBef>
                <a:spcPts val="600"/>
              </a:spcBef>
              <a:spcAft>
                <a:spcPts val="600"/>
              </a:spcAft>
              <a:buFont typeface="Wingdings" panose="05000000000000000000" pitchFamily="2" charset="2"/>
              <a:buChar char="§"/>
            </a:pPr>
            <a:r>
              <a:rPr lang="en-US" sz="3600" dirty="0">
                <a:solidFill>
                  <a:schemeClr val="tx1"/>
                </a:solidFill>
              </a:rPr>
              <a:t>10/11 questions for each passage</a:t>
            </a:r>
          </a:p>
          <a:p>
            <a:endParaRPr lang="en-US" dirty="0"/>
          </a:p>
        </p:txBody>
      </p:sp>
    </p:spTree>
    <p:extLst>
      <p:ext uri="{BB962C8B-B14F-4D97-AF65-F5344CB8AC3E}">
        <p14:creationId xmlns:p14="http://schemas.microsoft.com/office/powerpoint/2010/main" val="418517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9" y="295750"/>
            <a:ext cx="6096000" cy="1159844"/>
          </a:xfrm>
          <a:ln w="28575">
            <a:solidFill>
              <a:schemeClr val="tx1"/>
            </a:solidFill>
          </a:ln>
        </p:spPr>
        <p:txBody>
          <a:bodyPr>
            <a:normAutofit fontScale="90000"/>
          </a:bodyPr>
          <a:lstStyle/>
          <a:p>
            <a:pPr algn="ctr">
              <a:lnSpc>
                <a:spcPct val="100000"/>
              </a:lnSpc>
            </a:pPr>
            <a:r>
              <a:rPr lang="en-US" sz="3600" b="1" dirty="0">
                <a:solidFill>
                  <a:schemeClr val="accent1">
                    <a:lumMod val="75000"/>
                  </a:schemeClr>
                </a:solidFill>
              </a:rPr>
              <a:t>Strategies for the Reading Test</a:t>
            </a:r>
            <a:br>
              <a:rPr lang="en-US" sz="3600" b="1" dirty="0">
                <a:solidFill>
                  <a:schemeClr val="accent6">
                    <a:lumMod val="50000"/>
                  </a:schemeClr>
                </a:solidFill>
              </a:rPr>
            </a:br>
            <a:r>
              <a:rPr lang="en-US" b="1" dirty="0">
                <a:solidFill>
                  <a:schemeClr val="accent6">
                    <a:lumMod val="50000"/>
                  </a:schemeClr>
                </a:solidFill>
              </a:rPr>
              <a:t>Recommended Pacing</a:t>
            </a:r>
            <a:endParaRPr lang="en-US" sz="3600" b="1" dirty="0">
              <a:solidFill>
                <a:schemeClr val="accent6">
                  <a:lumMod val="50000"/>
                </a:schemeClr>
              </a:solidFill>
            </a:endParaRPr>
          </a:p>
        </p:txBody>
      </p:sp>
      <p:sp>
        <p:nvSpPr>
          <p:cNvPr id="6" name="Content Placeholder 5"/>
          <p:cNvSpPr>
            <a:spLocks noGrp="1"/>
          </p:cNvSpPr>
          <p:nvPr>
            <p:ph sz="half" idx="1"/>
          </p:nvPr>
        </p:nvSpPr>
        <p:spPr>
          <a:xfrm>
            <a:off x="112296" y="1928029"/>
            <a:ext cx="5983704" cy="4507318"/>
          </a:xfrm>
        </p:spPr>
        <p:txBody>
          <a:bodyPr>
            <a:normAutofit/>
          </a:bodyPr>
          <a:lstStyle/>
          <a:p>
            <a:pPr marL="288925" lvl="2" indent="0" algn="ctr">
              <a:spcBef>
                <a:spcPts val="600"/>
              </a:spcBef>
              <a:spcAft>
                <a:spcPts val="600"/>
              </a:spcAft>
              <a:buNone/>
            </a:pPr>
            <a:r>
              <a:rPr lang="en-US" sz="4400" dirty="0">
                <a:solidFill>
                  <a:schemeClr val="tx1"/>
                </a:solidFill>
              </a:rPr>
              <a:t>Do not spend more than </a:t>
            </a:r>
            <a:r>
              <a:rPr lang="en-US" sz="4400" b="1" dirty="0">
                <a:solidFill>
                  <a:schemeClr val="tx1"/>
                </a:solidFill>
              </a:rPr>
              <a:t>13 minutes </a:t>
            </a:r>
            <a:r>
              <a:rPr lang="en-US" sz="4400" dirty="0">
                <a:solidFill>
                  <a:schemeClr val="tx1"/>
                </a:solidFill>
              </a:rPr>
              <a:t>on each passage. This may prevent you from having to guess on the final questions</a:t>
            </a:r>
          </a:p>
          <a:p>
            <a:pPr lvl="1" indent="0">
              <a:lnSpc>
                <a:spcPct val="100000"/>
              </a:lnSpc>
              <a:spcBef>
                <a:spcPts val="600"/>
              </a:spcBef>
              <a:spcAft>
                <a:spcPts val="600"/>
              </a:spcAft>
              <a:buNone/>
            </a:pPr>
            <a:endParaRPr lang="en-US" sz="1100" b="1" dirty="0"/>
          </a:p>
          <a:p>
            <a:endParaRPr lang="en-US" dirty="0"/>
          </a:p>
        </p:txBody>
      </p:sp>
      <p:sp>
        <p:nvSpPr>
          <p:cNvPr id="7" name="Content Placeholder 6"/>
          <p:cNvSpPr>
            <a:spLocks noGrp="1"/>
          </p:cNvSpPr>
          <p:nvPr>
            <p:ph sz="half" idx="2"/>
          </p:nvPr>
        </p:nvSpPr>
        <p:spPr>
          <a:xfrm>
            <a:off x="6096000" y="1928029"/>
            <a:ext cx="6095999" cy="4621675"/>
          </a:xfrm>
        </p:spPr>
        <p:txBody>
          <a:bodyPr>
            <a:normAutofit/>
          </a:bodyPr>
          <a:lstStyle/>
          <a:p>
            <a:pPr marL="288925" lvl="1" indent="0">
              <a:spcBef>
                <a:spcPts val="600"/>
              </a:spcBef>
              <a:spcAft>
                <a:spcPts val="600"/>
              </a:spcAft>
              <a:buNone/>
            </a:pPr>
            <a:r>
              <a:rPr lang="en-US" sz="4000" b="1" dirty="0"/>
              <a:t>30 seconds </a:t>
            </a:r>
          </a:p>
          <a:p>
            <a:pPr marL="914400" lvl="2" indent="-334963">
              <a:spcBef>
                <a:spcPts val="600"/>
              </a:spcBef>
              <a:spcAft>
                <a:spcPts val="600"/>
              </a:spcAft>
              <a:buFont typeface="Arial" panose="020B0604020202020204" pitchFamily="34" charset="0"/>
              <a:buChar char="•"/>
            </a:pPr>
            <a:r>
              <a:rPr lang="en-US" sz="3600" dirty="0"/>
              <a:t>Skim the 10 questions and</a:t>
            </a:r>
            <a:r>
              <a:rPr lang="en-US" sz="3600" u="sng" dirty="0"/>
              <a:t> underline</a:t>
            </a:r>
            <a:r>
              <a:rPr lang="en-US" sz="3600" dirty="0"/>
              <a:t> any quotes</a:t>
            </a:r>
            <a:endParaRPr lang="en-US" sz="4000" b="1" dirty="0"/>
          </a:p>
          <a:p>
            <a:pPr marL="168275" lvl="1" indent="0">
              <a:spcBef>
                <a:spcPts val="600"/>
              </a:spcBef>
              <a:spcAft>
                <a:spcPts val="600"/>
              </a:spcAft>
              <a:buNone/>
            </a:pPr>
            <a:r>
              <a:rPr lang="en-US" sz="4000" b="1" dirty="0"/>
              <a:t>6 minutes</a:t>
            </a:r>
          </a:p>
          <a:p>
            <a:pPr marL="625475" lvl="1" indent="0">
              <a:spcBef>
                <a:spcPts val="600"/>
              </a:spcBef>
              <a:spcAft>
                <a:spcPts val="600"/>
              </a:spcAft>
              <a:buNone/>
            </a:pPr>
            <a:r>
              <a:rPr lang="en-US" sz="3600" dirty="0">
                <a:solidFill>
                  <a:schemeClr val="tx1"/>
                </a:solidFill>
              </a:rPr>
              <a:t>Read the passage</a:t>
            </a:r>
            <a:endParaRPr lang="en-US" sz="2400" dirty="0">
              <a:solidFill>
                <a:schemeClr val="tx1"/>
              </a:solidFill>
            </a:endParaRPr>
          </a:p>
          <a:p>
            <a:pPr marL="168275" lvl="1" indent="0">
              <a:spcBef>
                <a:spcPts val="600"/>
              </a:spcBef>
              <a:spcAft>
                <a:spcPts val="600"/>
              </a:spcAft>
              <a:buNone/>
            </a:pPr>
            <a:r>
              <a:rPr lang="en-US" sz="4000" b="1" dirty="0"/>
              <a:t>6.5 minutes </a:t>
            </a:r>
          </a:p>
          <a:p>
            <a:pPr marL="625475" lvl="1" indent="0">
              <a:spcBef>
                <a:spcPts val="600"/>
              </a:spcBef>
              <a:spcAft>
                <a:spcPts val="600"/>
              </a:spcAft>
              <a:buNone/>
            </a:pPr>
            <a:r>
              <a:rPr lang="en-US" sz="3600" dirty="0">
                <a:solidFill>
                  <a:schemeClr val="tx1"/>
                </a:solidFill>
              </a:rPr>
              <a:t>Answer the questions</a:t>
            </a:r>
            <a:endParaRPr lang="en-US" sz="2400" dirty="0">
              <a:solidFill>
                <a:schemeClr val="tx1"/>
              </a:solidFill>
            </a:endParaRPr>
          </a:p>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645" y="5245768"/>
            <a:ext cx="1498235" cy="999136"/>
          </a:xfrm>
          <a:prstGeom prst="rect">
            <a:avLst/>
          </a:prstGeom>
        </p:spPr>
      </p:pic>
    </p:spTree>
    <p:extLst>
      <p:ext uri="{BB962C8B-B14F-4D97-AF65-F5344CB8AC3E}">
        <p14:creationId xmlns:p14="http://schemas.microsoft.com/office/powerpoint/2010/main" val="97826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755056" y="235016"/>
            <a:ext cx="4681888" cy="1048352"/>
          </a:xfrm>
          <a:ln w="38100">
            <a:solidFill>
              <a:schemeClr val="accent3">
                <a:lumMod val="50000"/>
              </a:schemeClr>
            </a:solidFill>
          </a:ln>
        </p:spPr>
        <p:txBody>
          <a:bodyPr>
            <a:normAutofit/>
          </a:bodyPr>
          <a:lstStyle/>
          <a:p>
            <a:pPr algn="ctr">
              <a:lnSpc>
                <a:spcPct val="100000"/>
              </a:lnSpc>
            </a:pPr>
            <a:r>
              <a:rPr lang="en-US" sz="5300" b="1" dirty="0">
                <a:solidFill>
                  <a:schemeClr val="accent6">
                    <a:lumMod val="50000"/>
                  </a:schemeClr>
                </a:solidFill>
              </a:rPr>
              <a:t>Where to Start?</a:t>
            </a:r>
            <a:endParaRPr lang="en-US" sz="6600" b="1" dirty="0">
              <a:solidFill>
                <a:schemeClr val="accent6">
                  <a:lumMod val="50000"/>
                </a:schemeClr>
              </a:solidFill>
            </a:endParaRPr>
          </a:p>
        </p:txBody>
      </p:sp>
      <p:sp>
        <p:nvSpPr>
          <p:cNvPr id="3" name="Content Placeholder 2"/>
          <p:cNvSpPr>
            <a:spLocks noGrp="1"/>
          </p:cNvSpPr>
          <p:nvPr>
            <p:ph idx="1"/>
          </p:nvPr>
        </p:nvSpPr>
        <p:spPr>
          <a:xfrm>
            <a:off x="304800" y="1771048"/>
            <a:ext cx="11582400" cy="5086952"/>
          </a:xfrm>
        </p:spPr>
        <p:txBody>
          <a:bodyPr>
            <a:normAutofit/>
          </a:bodyPr>
          <a:lstStyle/>
          <a:p>
            <a:pPr marL="228600" lvl="1" indent="0">
              <a:spcBef>
                <a:spcPts val="600"/>
              </a:spcBef>
              <a:spcAft>
                <a:spcPts val="600"/>
              </a:spcAft>
              <a:buNone/>
            </a:pPr>
            <a:r>
              <a:rPr lang="en-US" sz="3400" b="1" dirty="0"/>
              <a:t>Skim the titles of the five passages</a:t>
            </a:r>
            <a:r>
              <a:rPr lang="en-US" sz="3400" dirty="0">
                <a:solidFill>
                  <a:schemeClr val="tx1"/>
                </a:solidFill>
              </a:rPr>
              <a:t> and begin with the subject area you are </a:t>
            </a:r>
            <a:r>
              <a:rPr lang="en-US" sz="3400" u="sng" dirty="0">
                <a:solidFill>
                  <a:schemeClr val="tx1"/>
                </a:solidFill>
              </a:rPr>
              <a:t>most</a:t>
            </a:r>
            <a:r>
              <a:rPr lang="en-US" sz="3400" dirty="0">
                <a:solidFill>
                  <a:schemeClr val="tx1"/>
                </a:solidFill>
              </a:rPr>
              <a:t> comfortable with – there is no rule that says you have to begin with the first and spending too much time on the harder ones makes it more likely you’ll have to guess on others later on</a:t>
            </a:r>
          </a:p>
          <a:p>
            <a:pPr marL="228600" lvl="1" indent="0">
              <a:spcBef>
                <a:spcPts val="600"/>
              </a:spcBef>
              <a:spcAft>
                <a:spcPts val="600"/>
              </a:spcAft>
              <a:buNone/>
            </a:pPr>
            <a:endParaRPr lang="en-US" sz="1200" dirty="0">
              <a:solidFill>
                <a:schemeClr val="tx1"/>
              </a:solidFill>
            </a:endParaRPr>
          </a:p>
          <a:p>
            <a:pPr marL="0" indent="0">
              <a:spcBef>
                <a:spcPts val="600"/>
              </a:spcBef>
              <a:spcAft>
                <a:spcPts val="600"/>
              </a:spcAft>
              <a:buNone/>
            </a:pPr>
            <a:r>
              <a:rPr lang="en-US" sz="3600" b="1" dirty="0">
                <a:solidFill>
                  <a:schemeClr val="tx1"/>
                </a:solidFill>
              </a:rPr>
              <a:t> </a:t>
            </a:r>
            <a:r>
              <a:rPr lang="en-US" sz="3600" b="1" dirty="0"/>
              <a:t>Correct answers derived from:</a:t>
            </a:r>
          </a:p>
          <a:p>
            <a:pPr marL="502920" lvl="2" indent="0">
              <a:spcBef>
                <a:spcPts val="600"/>
              </a:spcBef>
              <a:spcAft>
                <a:spcPts val="600"/>
              </a:spcAft>
              <a:buNone/>
            </a:pPr>
            <a:r>
              <a:rPr lang="en-US" sz="3200" dirty="0">
                <a:solidFill>
                  <a:schemeClr val="tx1"/>
                </a:solidFill>
              </a:rPr>
              <a:t>What is stated or implied, </a:t>
            </a:r>
            <a:r>
              <a:rPr lang="en-US" sz="3200" u="sng" dirty="0">
                <a:solidFill>
                  <a:schemeClr val="tx1"/>
                </a:solidFill>
              </a:rPr>
              <a:t>not</a:t>
            </a:r>
            <a:r>
              <a:rPr lang="en-US" sz="3200" dirty="0">
                <a:solidFill>
                  <a:schemeClr val="tx1"/>
                </a:solidFill>
              </a:rPr>
              <a:t> from prior knowledge of the topics. </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7759" y="103471"/>
            <a:ext cx="1298457" cy="1311442"/>
          </a:xfrm>
          <a:prstGeom prst="rect">
            <a:avLst/>
          </a:prstGeom>
        </p:spPr>
      </p:pic>
    </p:spTree>
    <p:extLst>
      <p:ext uri="{BB962C8B-B14F-4D97-AF65-F5344CB8AC3E}">
        <p14:creationId xmlns:p14="http://schemas.microsoft.com/office/powerpoint/2010/main" val="74843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txBox="1">
            <a:spLocks/>
          </p:cNvSpPr>
          <p:nvPr/>
        </p:nvSpPr>
        <p:spPr>
          <a:xfrm>
            <a:off x="3289433" y="232611"/>
            <a:ext cx="5948413" cy="882316"/>
          </a:xfrm>
          <a:prstGeom prst="rect">
            <a:avLst/>
          </a:prstGeom>
          <a:ln w="28575">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lnSpc>
                <a:spcPct val="100000"/>
              </a:lnSpc>
            </a:pPr>
            <a:r>
              <a:rPr lang="en-US" sz="4000" b="1" dirty="0">
                <a:solidFill>
                  <a:schemeClr val="accent6">
                    <a:lumMod val="50000"/>
                  </a:schemeClr>
                </a:solidFill>
              </a:rPr>
              <a:t>Strategies for the Reading Test</a:t>
            </a:r>
          </a:p>
        </p:txBody>
      </p:sp>
      <p:sp>
        <p:nvSpPr>
          <p:cNvPr id="4" name="Content Placeholder 3"/>
          <p:cNvSpPr>
            <a:spLocks noGrp="1"/>
          </p:cNvSpPr>
          <p:nvPr>
            <p:ph sz="half" idx="1"/>
          </p:nvPr>
        </p:nvSpPr>
        <p:spPr>
          <a:xfrm>
            <a:off x="315226" y="1427747"/>
            <a:ext cx="5948413" cy="5181600"/>
          </a:xfrm>
        </p:spPr>
        <p:txBody>
          <a:bodyPr>
            <a:normAutofit fontScale="92500"/>
          </a:bodyPr>
          <a:lstStyle/>
          <a:p>
            <a:pPr marL="0" indent="0">
              <a:buNone/>
            </a:pPr>
            <a:r>
              <a:rPr lang="en-US" sz="3200" b="1" dirty="0"/>
              <a:t> 1. Where is the Answer?</a:t>
            </a:r>
          </a:p>
          <a:p>
            <a:pPr marL="336550" lvl="1" indent="0">
              <a:buNone/>
            </a:pPr>
            <a:r>
              <a:rPr lang="en-US" sz="2800" dirty="0">
                <a:solidFill>
                  <a:schemeClr val="tx1"/>
                </a:solidFill>
              </a:rPr>
              <a:t>The </a:t>
            </a:r>
            <a:r>
              <a:rPr lang="en-US" sz="2800" b="1" dirty="0">
                <a:solidFill>
                  <a:schemeClr val="tx1"/>
                </a:solidFill>
              </a:rPr>
              <a:t>information you need is always in the passage(s) and/or graphic(s). </a:t>
            </a:r>
          </a:p>
          <a:p>
            <a:pPr marL="579438" lvl="2" indent="0">
              <a:buNone/>
            </a:pPr>
            <a:r>
              <a:rPr lang="en-US" sz="2800" dirty="0">
                <a:solidFill>
                  <a:schemeClr val="tx1"/>
                </a:solidFill>
              </a:rPr>
              <a:t>Don’t be misled by an answer that </a:t>
            </a:r>
            <a:r>
              <a:rPr lang="en-US" sz="2800" i="1" dirty="0">
                <a:solidFill>
                  <a:schemeClr val="tx1"/>
                </a:solidFill>
              </a:rPr>
              <a:t>looks</a:t>
            </a:r>
            <a:r>
              <a:rPr lang="en-US" sz="2800" dirty="0">
                <a:solidFill>
                  <a:schemeClr val="tx1"/>
                </a:solidFill>
              </a:rPr>
              <a:t> correct (distractors), look for support in the passage</a:t>
            </a:r>
          </a:p>
          <a:p>
            <a:pPr marL="45720" indent="0">
              <a:buNone/>
            </a:pPr>
            <a:r>
              <a:rPr lang="en-US" sz="3200" b="1" dirty="0"/>
              <a:t>2. Don’t Jump Around</a:t>
            </a:r>
          </a:p>
          <a:p>
            <a:pPr marL="288925" indent="0">
              <a:spcBef>
                <a:spcPts val="200"/>
              </a:spcBef>
              <a:spcAft>
                <a:spcPts val="600"/>
              </a:spcAft>
              <a:buNone/>
            </a:pPr>
            <a:r>
              <a:rPr lang="en-US" sz="3200" dirty="0">
                <a:solidFill>
                  <a:schemeClr val="tx1"/>
                </a:solidFill>
              </a:rPr>
              <a:t>Stay with a passage and answer all of the questions before moving on</a:t>
            </a:r>
          </a:p>
          <a:p>
            <a:pPr marL="45720" indent="0">
              <a:spcBef>
                <a:spcPts val="1800"/>
              </a:spcBef>
              <a:buNone/>
            </a:pPr>
            <a:r>
              <a:rPr lang="en-US" sz="3200" b="1" dirty="0"/>
              <a:t>3. Answer </a:t>
            </a:r>
            <a:r>
              <a:rPr lang="en-US" sz="3200" b="1" u="sng" dirty="0"/>
              <a:t>Every</a:t>
            </a:r>
            <a:r>
              <a:rPr lang="en-US" sz="3200" b="1" dirty="0"/>
              <a:t> Question</a:t>
            </a:r>
            <a:endParaRPr lang="en-US" sz="3200" dirty="0">
              <a:solidFill>
                <a:schemeClr val="tx1"/>
              </a:solidFill>
            </a:endParaRPr>
          </a:p>
          <a:p>
            <a:endParaRPr lang="en-US" dirty="0"/>
          </a:p>
        </p:txBody>
      </p:sp>
      <p:sp>
        <p:nvSpPr>
          <p:cNvPr id="6" name="Content Placeholder 5"/>
          <p:cNvSpPr>
            <a:spLocks noGrp="1"/>
          </p:cNvSpPr>
          <p:nvPr>
            <p:ph sz="half" idx="2"/>
          </p:nvPr>
        </p:nvSpPr>
        <p:spPr>
          <a:xfrm>
            <a:off x="6263640" y="1427747"/>
            <a:ext cx="5791200" cy="5181600"/>
          </a:xfrm>
        </p:spPr>
        <p:txBody>
          <a:bodyPr>
            <a:normAutofit fontScale="92500"/>
          </a:bodyPr>
          <a:lstStyle/>
          <a:p>
            <a:pPr marL="45720" indent="0">
              <a:buNone/>
            </a:pPr>
            <a:r>
              <a:rPr lang="en-US" sz="3200" b="1" dirty="0"/>
              <a:t>4. General Questions </a:t>
            </a:r>
          </a:p>
          <a:p>
            <a:pPr marL="625475" lvl="2" indent="-182563">
              <a:lnSpc>
                <a:spcPct val="100000"/>
              </a:lnSpc>
              <a:spcBef>
                <a:spcPts val="0"/>
              </a:spcBef>
              <a:spcAft>
                <a:spcPts val="200"/>
              </a:spcAft>
            </a:pPr>
            <a:r>
              <a:rPr lang="en-US" sz="2800" dirty="0">
                <a:solidFill>
                  <a:schemeClr val="tx1"/>
                </a:solidFill>
              </a:rPr>
              <a:t>Central/main ideas</a:t>
            </a:r>
          </a:p>
          <a:p>
            <a:pPr marL="625475" lvl="2" indent="-182563">
              <a:lnSpc>
                <a:spcPct val="100000"/>
              </a:lnSpc>
              <a:spcBef>
                <a:spcPts val="0"/>
              </a:spcBef>
              <a:spcAft>
                <a:spcPts val="200"/>
              </a:spcAft>
            </a:pPr>
            <a:r>
              <a:rPr lang="en-US" sz="2800" dirty="0"/>
              <a:t>t</a:t>
            </a:r>
            <a:r>
              <a:rPr lang="en-US" sz="2800" dirty="0">
                <a:solidFill>
                  <a:schemeClr val="tx1"/>
                </a:solidFill>
              </a:rPr>
              <a:t>hemes/inferences</a:t>
            </a:r>
          </a:p>
          <a:p>
            <a:pPr marL="625475" lvl="2" indent="-182563">
              <a:lnSpc>
                <a:spcPct val="100000"/>
              </a:lnSpc>
              <a:spcBef>
                <a:spcPts val="0"/>
              </a:spcBef>
              <a:spcAft>
                <a:spcPts val="200"/>
              </a:spcAft>
            </a:pPr>
            <a:r>
              <a:rPr lang="en-US" sz="2800" dirty="0">
                <a:solidFill>
                  <a:schemeClr val="tx1"/>
                </a:solidFill>
              </a:rPr>
              <a:t>point of view (not just 1</a:t>
            </a:r>
            <a:r>
              <a:rPr lang="en-US" sz="2800" baseline="30000" dirty="0">
                <a:solidFill>
                  <a:schemeClr val="tx1"/>
                </a:solidFill>
              </a:rPr>
              <a:t>st</a:t>
            </a:r>
            <a:r>
              <a:rPr lang="en-US" sz="2800" dirty="0">
                <a:solidFill>
                  <a:schemeClr val="tx1"/>
                </a:solidFill>
              </a:rPr>
              <a:t> or 3</a:t>
            </a:r>
            <a:r>
              <a:rPr lang="en-US" sz="2800" baseline="30000" dirty="0">
                <a:solidFill>
                  <a:schemeClr val="tx1"/>
                </a:solidFill>
              </a:rPr>
              <a:t>rd</a:t>
            </a:r>
            <a:r>
              <a:rPr lang="en-US" sz="2800" dirty="0">
                <a:solidFill>
                  <a:schemeClr val="tx1"/>
                </a:solidFill>
              </a:rPr>
              <a:t>)</a:t>
            </a:r>
          </a:p>
          <a:p>
            <a:pPr marL="625475" lvl="2" indent="-182563">
              <a:lnSpc>
                <a:spcPct val="100000"/>
              </a:lnSpc>
              <a:spcBef>
                <a:spcPts val="0"/>
              </a:spcBef>
              <a:spcAft>
                <a:spcPts val="200"/>
              </a:spcAft>
            </a:pPr>
            <a:r>
              <a:rPr lang="en-US" sz="2800" dirty="0">
                <a:solidFill>
                  <a:schemeClr val="tx1"/>
                </a:solidFill>
              </a:rPr>
              <a:t>overall text structure/organization</a:t>
            </a:r>
          </a:p>
          <a:p>
            <a:pPr marL="625475" lvl="2" indent="-182563">
              <a:lnSpc>
                <a:spcPct val="100000"/>
              </a:lnSpc>
              <a:spcBef>
                <a:spcPts val="0"/>
              </a:spcBef>
              <a:spcAft>
                <a:spcPts val="200"/>
              </a:spcAft>
            </a:pPr>
            <a:r>
              <a:rPr lang="en-US" sz="2800" dirty="0">
                <a:solidFill>
                  <a:schemeClr val="tx1"/>
                </a:solidFill>
              </a:rPr>
              <a:t>author’s purpose</a:t>
            </a:r>
          </a:p>
          <a:p>
            <a:pPr lvl="2"/>
            <a:endParaRPr lang="en-US" sz="1600" dirty="0">
              <a:solidFill>
                <a:schemeClr val="tx1"/>
              </a:solidFill>
            </a:endParaRPr>
          </a:p>
          <a:p>
            <a:pPr marL="60325" lvl="1" indent="0">
              <a:buNone/>
            </a:pPr>
            <a:r>
              <a:rPr lang="en-US" sz="3200" b="1" dirty="0"/>
              <a:t>5. Specific Questions</a:t>
            </a:r>
          </a:p>
          <a:p>
            <a:pPr marL="625475" lvl="2" indent="-182563"/>
            <a:r>
              <a:rPr lang="en-US" sz="2800" dirty="0">
                <a:solidFill>
                  <a:schemeClr val="tx1"/>
                </a:solidFill>
              </a:rPr>
              <a:t>details</a:t>
            </a:r>
          </a:p>
          <a:p>
            <a:pPr marL="625475" lvl="2" indent="-182563"/>
            <a:r>
              <a:rPr lang="en-US" sz="2800" dirty="0">
                <a:solidFill>
                  <a:schemeClr val="tx1"/>
                </a:solidFill>
              </a:rPr>
              <a:t>words in context </a:t>
            </a:r>
            <a:r>
              <a:rPr lang="en-US" sz="2800" b="1" u="sng" dirty="0">
                <a:solidFill>
                  <a:schemeClr val="tx1"/>
                </a:solidFill>
              </a:rPr>
              <a:t>(which are often not their standard dictionary definitions)</a:t>
            </a:r>
          </a:p>
          <a:p>
            <a:pPr marL="625475" lvl="2" indent="-182563"/>
            <a:r>
              <a:rPr lang="en-US" sz="2800" dirty="0">
                <a:solidFill>
                  <a:schemeClr val="tx1"/>
                </a:solidFill>
              </a:rPr>
              <a:t>evidence</a:t>
            </a:r>
          </a:p>
        </p:txBody>
      </p:sp>
    </p:spTree>
    <p:extLst>
      <p:ext uri="{BB962C8B-B14F-4D97-AF65-F5344CB8AC3E}">
        <p14:creationId xmlns:p14="http://schemas.microsoft.com/office/powerpoint/2010/main" val="12787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674A-DDCD-47AD-8BB7-C7E4E2F8966B}"/>
              </a:ext>
            </a:extLst>
          </p:cNvPr>
          <p:cNvSpPr>
            <a:spLocks noGrp="1"/>
          </p:cNvSpPr>
          <p:nvPr>
            <p:ph type="title"/>
          </p:nvPr>
        </p:nvSpPr>
        <p:spPr>
          <a:xfrm>
            <a:off x="6418916" y="537411"/>
            <a:ext cx="4920915" cy="1740568"/>
          </a:xfrm>
          <a:ln w="76200">
            <a:solidFill>
              <a:srgbClr val="C00000"/>
            </a:solidFill>
          </a:ln>
          <a:effectLst>
            <a:outerShdw blurRad="50800" dist="38100" dir="2700000" algn="tl" rotWithShape="0">
              <a:prstClr val="black">
                <a:alpha val="40000"/>
              </a:prstClr>
            </a:outerShdw>
          </a:effectLst>
        </p:spPr>
        <p:txBody>
          <a:bodyPr>
            <a:normAutofit/>
          </a:bodyPr>
          <a:lstStyle/>
          <a:p>
            <a:pPr algn="ctr">
              <a:lnSpc>
                <a:spcPct val="100000"/>
              </a:lnSpc>
            </a:pPr>
            <a:r>
              <a:rPr lang="en-US" sz="6000" b="1" u="sng" dirty="0">
                <a:solidFill>
                  <a:srgbClr val="FF0000"/>
                </a:solidFill>
                <a:highlight>
                  <a:srgbClr val="FFFF00"/>
                </a:highlight>
              </a:rPr>
              <a:t>WARNING</a:t>
            </a:r>
            <a:r>
              <a:rPr lang="en-US" sz="4800" b="1" u="sng" dirty="0"/>
              <a:t> </a:t>
            </a:r>
            <a:br>
              <a:rPr lang="en-US" sz="1600" b="1" dirty="0"/>
            </a:br>
            <a:r>
              <a:rPr lang="en-US" sz="2400" b="1" dirty="0">
                <a:solidFill>
                  <a:srgbClr val="002060"/>
                </a:solidFill>
                <a:latin typeface="Arial Narrow" panose="020B0606020202030204" pitchFamily="34" charset="0"/>
              </a:rPr>
              <a:t>Words in Context Questions</a:t>
            </a:r>
            <a:endParaRPr lang="en-US" dirty="0">
              <a:solidFill>
                <a:srgbClr val="00206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B1E805FA-FE70-4408-8B46-664DA0F65CF9}"/>
              </a:ext>
            </a:extLst>
          </p:cNvPr>
          <p:cNvSpPr>
            <a:spLocks noGrp="1"/>
          </p:cNvSpPr>
          <p:nvPr>
            <p:ph sz="half" idx="1"/>
          </p:nvPr>
        </p:nvSpPr>
        <p:spPr>
          <a:xfrm>
            <a:off x="529252" y="834188"/>
            <a:ext cx="5562600" cy="5815264"/>
          </a:xfrm>
        </p:spPr>
        <p:txBody>
          <a:bodyPr>
            <a:normAutofit/>
          </a:bodyPr>
          <a:lstStyle/>
          <a:p>
            <a:pPr marL="45720" indent="0">
              <a:buNone/>
            </a:pPr>
            <a:r>
              <a:rPr lang="en-US" sz="4000" b="1" dirty="0">
                <a:solidFill>
                  <a:schemeClr val="tx1"/>
                </a:solidFill>
              </a:rPr>
              <a:t>Their meaning is usually </a:t>
            </a:r>
            <a:r>
              <a:rPr lang="en-US" sz="4000" b="1" u="sng" dirty="0">
                <a:solidFill>
                  <a:schemeClr val="tx1"/>
                </a:solidFill>
              </a:rPr>
              <a:t>NOT</a:t>
            </a:r>
            <a:r>
              <a:rPr lang="en-US" sz="4000" b="1" dirty="0">
                <a:solidFill>
                  <a:schemeClr val="tx1"/>
                </a:solidFill>
              </a:rPr>
              <a:t> the same as we normally  use them, so the traditional synonym is likely the distractor.</a:t>
            </a:r>
            <a:endParaRPr lang="en-US" sz="1800" b="1" dirty="0">
              <a:solidFill>
                <a:schemeClr val="tx1"/>
              </a:solidFill>
            </a:endParaRPr>
          </a:p>
          <a:p>
            <a:pPr marL="45720" indent="0">
              <a:buNone/>
            </a:pPr>
            <a:endParaRPr lang="en-US" sz="1800" b="1" dirty="0">
              <a:solidFill>
                <a:schemeClr val="tx1"/>
              </a:solidFill>
            </a:endParaRPr>
          </a:p>
          <a:p>
            <a:pPr marL="45720" indent="0">
              <a:buNone/>
            </a:pPr>
            <a:r>
              <a:rPr lang="en-US" sz="4000" b="1" dirty="0">
                <a:solidFill>
                  <a:schemeClr val="tx1"/>
                </a:solidFill>
              </a:rPr>
              <a:t>Take your time and consider how it’s being used in the excerpt.</a:t>
            </a:r>
          </a:p>
        </p:txBody>
      </p:sp>
      <p:pic>
        <p:nvPicPr>
          <p:cNvPr id="5" name="Content Placeholder 4">
            <a:extLst>
              <a:ext uri="{FF2B5EF4-FFF2-40B4-BE49-F238E27FC236}">
                <a16:creationId xmlns:a16="http://schemas.microsoft.com/office/drawing/2014/main" id="{5A5231B4-96B0-43A8-A316-86CD52E2D10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96000" y="2598821"/>
            <a:ext cx="5566748" cy="3721768"/>
          </a:xfrm>
          <a:prstGeom prst="rect">
            <a:avLst/>
          </a:prstGeom>
        </p:spPr>
      </p:pic>
    </p:spTree>
    <p:extLst>
      <p:ext uri="{BB962C8B-B14F-4D97-AF65-F5344CB8AC3E}">
        <p14:creationId xmlns:p14="http://schemas.microsoft.com/office/powerpoint/2010/main" val="249874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934953" y="231426"/>
            <a:ext cx="6322093" cy="502149"/>
          </a:xfrm>
          <a:ln w="12700">
            <a:solidFill>
              <a:schemeClr val="tx1"/>
            </a:solidFill>
          </a:ln>
        </p:spPr>
        <p:txBody>
          <a:bodyPr>
            <a:normAutofit fontScale="90000"/>
          </a:bodyPr>
          <a:lstStyle/>
          <a:p>
            <a:pPr algn="ctr">
              <a:lnSpc>
                <a:spcPct val="100000"/>
              </a:lnSpc>
            </a:pPr>
            <a:r>
              <a:rPr lang="en-US" sz="3200" b="1" dirty="0">
                <a:solidFill>
                  <a:schemeClr val="accent6">
                    <a:lumMod val="50000"/>
                  </a:schemeClr>
                </a:solidFill>
              </a:rPr>
              <a:t>SAT Reading Test Sample Questions</a:t>
            </a:r>
          </a:p>
        </p:txBody>
      </p:sp>
      <p:sp>
        <p:nvSpPr>
          <p:cNvPr id="3" name="TextBox 2"/>
          <p:cNvSpPr txBox="1"/>
          <p:nvPr/>
        </p:nvSpPr>
        <p:spPr>
          <a:xfrm>
            <a:off x="335280" y="1112520"/>
            <a:ext cx="11521440" cy="5262979"/>
          </a:xfrm>
          <a:prstGeom prst="rect">
            <a:avLst/>
          </a:prstGeom>
          <a:noFill/>
        </p:spPr>
        <p:txBody>
          <a:bodyPr wrap="square" rtlCol="0">
            <a:spAutoFit/>
          </a:bodyPr>
          <a:lstStyle/>
          <a:p>
            <a:pPr algn="ctr">
              <a:spcAft>
                <a:spcPts val="600"/>
              </a:spcAft>
            </a:pPr>
            <a:r>
              <a:rPr lang="en-US" sz="2800" b="1" dirty="0">
                <a:solidFill>
                  <a:srgbClr val="5E0A4E"/>
                </a:solidFill>
              </a:rPr>
              <a:t>*always read the context/rhetorical situation information carefully*</a:t>
            </a:r>
            <a:endParaRPr lang="en-US" sz="1200" b="1" dirty="0">
              <a:solidFill>
                <a:srgbClr val="5E0A4E"/>
              </a:solidFill>
            </a:endParaRPr>
          </a:p>
          <a:p>
            <a:r>
              <a:rPr lang="en-US" sz="3200" i="1" dirty="0"/>
              <a:t>The following passage is adapted from a </a:t>
            </a:r>
            <a:r>
              <a:rPr lang="en-US" sz="3200" b="1" i="1" dirty="0">
                <a:solidFill>
                  <a:srgbClr val="00B050"/>
                </a:solidFill>
              </a:rPr>
              <a:t>speech delivered by Congresswoman Barbara Jordan of Texas</a:t>
            </a:r>
            <a:r>
              <a:rPr lang="en-US" sz="3200" i="1" dirty="0">
                <a:solidFill>
                  <a:srgbClr val="FF0000"/>
                </a:solidFill>
              </a:rPr>
              <a:t> </a:t>
            </a:r>
            <a:r>
              <a:rPr lang="en-US" sz="3200" i="1" dirty="0"/>
              <a:t>on July 25, 1974, as a member of the Judiciary Committee of the United States House of Representatives. </a:t>
            </a:r>
          </a:p>
          <a:p>
            <a:endParaRPr lang="en-US" sz="1400" i="1" dirty="0"/>
          </a:p>
          <a:p>
            <a:r>
              <a:rPr lang="en-US" sz="3200" i="1" dirty="0"/>
              <a:t>In the passage, Jordan discusses </a:t>
            </a:r>
            <a:r>
              <a:rPr lang="en-US" sz="3200" b="1" i="1" dirty="0">
                <a:solidFill>
                  <a:srgbClr val="00B050"/>
                </a:solidFill>
              </a:rPr>
              <a:t>how and when a United States president may be impeached</a:t>
            </a:r>
            <a:r>
              <a:rPr lang="en-US" sz="3200" i="1" dirty="0"/>
              <a:t>, or charged with serious offenses, while in office. Jordan’s </a:t>
            </a:r>
            <a:r>
              <a:rPr lang="en-US" sz="3200" b="1" i="1" dirty="0">
                <a:solidFill>
                  <a:srgbClr val="00B050"/>
                </a:solidFill>
              </a:rPr>
              <a:t>speech was delivered in the context of impeachment hearings against then president Richard M. Nixon.</a:t>
            </a:r>
          </a:p>
          <a:p>
            <a:pPr algn="ctr">
              <a:spcBef>
                <a:spcPts val="600"/>
              </a:spcBef>
            </a:pPr>
            <a:r>
              <a:rPr lang="en-US" sz="2800" b="1" dirty="0">
                <a:solidFill>
                  <a:srgbClr val="5E0A4E"/>
                </a:solidFill>
              </a:rPr>
              <a:t> *skim the questions, then read the passage*</a:t>
            </a:r>
          </a:p>
        </p:txBody>
      </p:sp>
    </p:spTree>
    <p:extLst>
      <p:ext uri="{BB962C8B-B14F-4D97-AF65-F5344CB8AC3E}">
        <p14:creationId xmlns:p14="http://schemas.microsoft.com/office/powerpoint/2010/main" val="313185355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5782</TotalTime>
  <Words>2705</Words>
  <Application>Microsoft Office PowerPoint</Application>
  <PresentationFormat>Widescreen</PresentationFormat>
  <Paragraphs>298</Paragraphs>
  <Slides>30</Slides>
  <Notes>29</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30</vt:i4>
      </vt:variant>
    </vt:vector>
  </HeadingPairs>
  <TitlesOfParts>
    <vt:vector size="43" baseType="lpstr">
      <vt:lpstr>Aldhabi</vt:lpstr>
      <vt:lpstr>Arial</vt:lpstr>
      <vt:lpstr>Arial Narrow</vt:lpstr>
      <vt:lpstr>Calibri</vt:lpstr>
      <vt:lpstr>Calibri Light</vt:lpstr>
      <vt:lpstr>Corbel</vt:lpstr>
      <vt:lpstr>Tw Cen MT</vt:lpstr>
      <vt:lpstr>Tw Cen MT Condensed</vt:lpstr>
      <vt:lpstr>Wingdings</vt:lpstr>
      <vt:lpstr>Wingdings 2</vt:lpstr>
      <vt:lpstr>Wingdings 3</vt:lpstr>
      <vt:lpstr>HDOfficeLightV0</vt:lpstr>
      <vt:lpstr>Integral</vt:lpstr>
      <vt:lpstr>SAT PreP</vt:lpstr>
      <vt:lpstr>Agenda</vt:lpstr>
      <vt:lpstr>PowerPoint Presentation</vt:lpstr>
      <vt:lpstr>SAT Reading Test 65 minutes, 52 questions</vt:lpstr>
      <vt:lpstr>Strategies for the Reading Test Recommended Pacing</vt:lpstr>
      <vt:lpstr>Where to Start?</vt:lpstr>
      <vt:lpstr>PowerPoint Presentation</vt:lpstr>
      <vt:lpstr>WARNING  Words in Context Questions</vt:lpstr>
      <vt:lpstr>SAT Reading Test Sample Questions</vt:lpstr>
      <vt:lpstr>Skim questions 4 &amp; 5 on the second page of your handout, then read Barbara Jordan’s speech   which answers would you choose for questions 4 &amp; 5?</vt:lpstr>
      <vt:lpstr>SAT Reading Test Sample Questions</vt:lpstr>
      <vt:lpstr>SAT Reading Test Sample Questions</vt:lpstr>
      <vt:lpstr>SAT Writing and Language Test</vt:lpstr>
      <vt:lpstr>SAT Writing and Language Test 35 minutes, 44 questions</vt:lpstr>
      <vt:lpstr>SAT Writing and Language Test Strategies</vt:lpstr>
      <vt:lpstr>Sample Writing and Language Test Question</vt:lpstr>
      <vt:lpstr>Recipes for History: The Szathmary Cookbook Collection</vt:lpstr>
      <vt:lpstr>Recipes for History: The Szathmary Cookbook Collection</vt:lpstr>
      <vt:lpstr>Sample Writing and Language Test Question</vt:lpstr>
      <vt:lpstr>SAT Writing Test</vt:lpstr>
      <vt:lpstr>Helpful Hints</vt:lpstr>
      <vt:lpstr>The SAT Essay </vt:lpstr>
      <vt:lpstr>Persuasive Appeals</vt:lpstr>
      <vt:lpstr>Identify the Appeals</vt:lpstr>
      <vt:lpstr>SAT Essay Test 50 minutes</vt:lpstr>
      <vt:lpstr>SAT Essay Test Strategies</vt:lpstr>
      <vt:lpstr>Time Management </vt:lpstr>
      <vt:lpstr>SAT Essay Test Rubric</vt:lpstr>
      <vt:lpstr>Helpful Hints</vt:lpstr>
      <vt:lpstr>SAMPLE ESSAY  from “Let There be Dark”  by Paul Bogard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Clancy, Michelle</dc:creator>
  <cp:lastModifiedBy>Hutchinson, Elizabeth</cp:lastModifiedBy>
  <cp:revision>164</cp:revision>
  <cp:lastPrinted>2019-02-09T16:46:24Z</cp:lastPrinted>
  <dcterms:created xsi:type="dcterms:W3CDTF">2016-01-29T15:10:26Z</dcterms:created>
  <dcterms:modified xsi:type="dcterms:W3CDTF">2019-02-11T17:00:43Z</dcterms:modified>
</cp:coreProperties>
</file>